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5"/>
  </p:notesMasterIdLst>
  <p:sldIdLst>
    <p:sldId id="293" r:id="rId2"/>
    <p:sldId id="294" r:id="rId3"/>
    <p:sldId id="317" r:id="rId4"/>
    <p:sldId id="316" r:id="rId5"/>
    <p:sldId id="315" r:id="rId6"/>
    <p:sldId id="295" r:id="rId7"/>
    <p:sldId id="296" r:id="rId8"/>
    <p:sldId id="297" r:id="rId9"/>
    <p:sldId id="298" r:id="rId10"/>
    <p:sldId id="300" r:id="rId11"/>
    <p:sldId id="299" r:id="rId12"/>
    <p:sldId id="301" r:id="rId13"/>
    <p:sldId id="302" r:id="rId14"/>
    <p:sldId id="303" r:id="rId15"/>
    <p:sldId id="309" r:id="rId16"/>
    <p:sldId id="304" r:id="rId17"/>
    <p:sldId id="305" r:id="rId18"/>
    <p:sldId id="307" r:id="rId19"/>
    <p:sldId id="313" r:id="rId20"/>
    <p:sldId id="308" r:id="rId21"/>
    <p:sldId id="306" r:id="rId22"/>
    <p:sldId id="310" r:id="rId23"/>
    <p:sldId id="31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356" initials="2" lastIdx="1" clrIdx="0">
    <p:extLst>
      <p:ext uri="{19B8F6BF-5375-455C-9EA6-DF929625EA0E}">
        <p15:presenceInfo xmlns:p15="http://schemas.microsoft.com/office/powerpoint/2012/main" userId="S::a2356@asso.me::abf07f2e-54e1-45b2-b81d-b6002f374b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D6E4"/>
    <a:srgbClr val="74C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8" autoAdjust="0"/>
    <p:restoredTop sz="83765" autoAdjust="0"/>
  </p:normalViewPr>
  <p:slideViewPr>
    <p:cSldViewPr snapToGrid="0">
      <p:cViewPr varScale="1">
        <p:scale>
          <a:sx n="81" d="100"/>
          <a:sy n="81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415E9-06DD-4DE4-B95F-6A087C1AB27A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B384-D9A0-44AC-A45D-38C42F3B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3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50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두 번째 단계인 </a:t>
            </a:r>
            <a:r>
              <a:rPr lang="en-US" altLang="ko-KR" dirty="0"/>
              <a:t>ResBlocks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단계에서는 </a:t>
            </a:r>
            <a:r>
              <a:rPr lang="en-US" altLang="ko-KR" dirty="0"/>
              <a:t>LR</a:t>
            </a:r>
            <a:r>
              <a:rPr lang="ko-KR" altLang="en-US" dirty="0"/>
              <a:t> 이미지가 여러 개의 </a:t>
            </a:r>
            <a:r>
              <a:rPr lang="en-US" altLang="ko-KR" dirty="0"/>
              <a:t>ResBlock</a:t>
            </a:r>
            <a:r>
              <a:rPr lang="ko-KR" altLang="en-US" dirty="0"/>
              <a:t>를 통과합니다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SRResNet</a:t>
            </a:r>
            <a:r>
              <a:rPr lang="ko-KR" altLang="en-US" dirty="0"/>
              <a:t>과의 차이점은 </a:t>
            </a:r>
            <a:r>
              <a:rPr lang="en-US" altLang="ko-KR" dirty="0"/>
              <a:t>BN(Batch Normalization layer)</a:t>
            </a:r>
            <a:r>
              <a:rPr lang="ko-KR" altLang="en-US" dirty="0"/>
              <a:t>를 제거한 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BN</a:t>
            </a:r>
            <a:r>
              <a:rPr lang="ko-KR" altLang="en-US" dirty="0"/>
              <a:t>은 특징 값들을 정규화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과정은 특징 값들의 다양성을 제거하며</a:t>
            </a:r>
            <a:r>
              <a:rPr lang="en-US" altLang="ko-KR" dirty="0"/>
              <a:t>, </a:t>
            </a:r>
            <a:r>
              <a:rPr lang="ko-KR" altLang="en-US" dirty="0"/>
              <a:t>아예 해당 과정을 거치지 않는게 더 좋은 결과를 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BN</a:t>
            </a:r>
            <a:r>
              <a:rPr lang="ko-KR" altLang="en-US" dirty="0"/>
              <a:t>과정을 제거함으로써 </a:t>
            </a:r>
            <a:r>
              <a:rPr lang="en-US" altLang="ko-KR" dirty="0"/>
              <a:t>GPU </a:t>
            </a:r>
            <a:r>
              <a:rPr lang="ko-KR" altLang="en-US" dirty="0"/>
              <a:t>메모리 사용량을 </a:t>
            </a:r>
            <a:r>
              <a:rPr lang="en-US" altLang="ko-KR" dirty="0"/>
              <a:t>SRResNet</a:t>
            </a:r>
            <a:r>
              <a:rPr lang="ko-KR" altLang="en-US" dirty="0"/>
              <a:t>과 비교하여 </a:t>
            </a:r>
            <a:r>
              <a:rPr lang="en-US" altLang="ko-KR" dirty="0"/>
              <a:t>40%</a:t>
            </a:r>
            <a:r>
              <a:rPr lang="ko-KR" altLang="en-US" dirty="0"/>
              <a:t>감소하였습니다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 </a:t>
            </a:r>
            <a:r>
              <a:rPr lang="en-US" altLang="ko-KR" dirty="0"/>
              <a:t>SRResNet</a:t>
            </a:r>
            <a:r>
              <a:rPr lang="ko-KR" altLang="en-US" dirty="0"/>
              <a:t>과 비교하여 계산 복잡도는 제한한 상태로 모델을 확장하고 더 높은 성능을 나타냅니다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ResBlock</a:t>
            </a:r>
            <a:r>
              <a:rPr lang="ko-KR" altLang="en-US" dirty="0"/>
              <a:t>은 총 </a:t>
            </a:r>
            <a:r>
              <a:rPr lang="en-US" altLang="ko-KR" dirty="0"/>
              <a:t>32</a:t>
            </a:r>
            <a:r>
              <a:rPr lang="ko-KR" altLang="en-US" dirty="0"/>
              <a:t>개층으로 구성되어 있으며 각각을 스킵 커넥션을 사용해 연결합니다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스킵 커넥션은 잔차를 구할 때 원본 입력 데이터를 특정 구간을 통과하지 않고 연결되는 것을 의미합니다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과정에서 </a:t>
            </a:r>
            <a:r>
              <a:rPr lang="en-US" altLang="ko-KR" dirty="0"/>
              <a:t>Feature Map</a:t>
            </a:r>
            <a:r>
              <a:rPr lang="ko-KR" altLang="en-US" dirty="0"/>
              <a:t>이 계속해서 누적이 되면서 분산 값이 커지는 현상이 발생합니다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현상은 학습에 큰 영향을 미치게 되는데</a:t>
            </a:r>
            <a:r>
              <a:rPr lang="en-US" altLang="ko-KR" dirty="0"/>
              <a:t>, </a:t>
            </a:r>
            <a:r>
              <a:rPr lang="ko-KR" altLang="en-US" dirty="0"/>
              <a:t>이를 해결하기 위해 각각의 </a:t>
            </a:r>
            <a:r>
              <a:rPr lang="en-US" altLang="ko-KR" dirty="0"/>
              <a:t>ResBlock </a:t>
            </a:r>
            <a:r>
              <a:rPr lang="ko-KR" altLang="en-US" dirty="0"/>
              <a:t>마지막에 </a:t>
            </a:r>
            <a:r>
              <a:rPr lang="en-US" altLang="ko-KR" dirty="0"/>
              <a:t>Multi</a:t>
            </a:r>
            <a:r>
              <a:rPr lang="ko-KR" altLang="en-US" dirty="0"/>
              <a:t>라고하는 특정 상수를 곱해주는 층을 추가합니다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29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마지막 단계인 </a:t>
            </a:r>
            <a:r>
              <a:rPr lang="en-US" altLang="ko-KR" dirty="0"/>
              <a:t>Upscaling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단계에서는 업 스케일링 파라미터 수치에 따라 각기 다른 층을 통과합니다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X2, X3</a:t>
            </a:r>
            <a:r>
              <a:rPr lang="ko-KR" altLang="en-US" dirty="0"/>
              <a:t>은 </a:t>
            </a:r>
            <a:r>
              <a:rPr lang="en-US" altLang="ko-KR" dirty="0"/>
              <a:t>Conv, Shuffle </a:t>
            </a:r>
            <a:r>
              <a:rPr lang="ko-KR" altLang="en-US" dirty="0"/>
              <a:t>한 번</a:t>
            </a:r>
            <a:r>
              <a:rPr lang="en-US" altLang="ko-KR" dirty="0"/>
              <a:t>, X4</a:t>
            </a:r>
            <a:r>
              <a:rPr lang="ko-KR" altLang="en-US" dirty="0"/>
              <a:t>는 두 번 통과하며 각각 내부 파라미터 수치도 다릅니다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Convolutional </a:t>
            </a:r>
            <a:r>
              <a:rPr lang="ko-KR" altLang="en-US" dirty="0"/>
              <a:t>층에서 업 스케일링 요소의 제곱 배 만큼 이미지를 확장하여 </a:t>
            </a:r>
            <a:r>
              <a:rPr lang="en-US" altLang="ko-KR" dirty="0"/>
              <a:t>PixelShuffle</a:t>
            </a:r>
            <a:r>
              <a:rPr lang="ko-KR" altLang="en-US" dirty="0"/>
              <a:t>을 통해 적절히 재배치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과정을 통해 </a:t>
            </a:r>
            <a:r>
              <a:rPr lang="en-US" altLang="ko-KR" dirty="0"/>
              <a:t>VDSR</a:t>
            </a:r>
            <a:r>
              <a:rPr lang="ko-KR" altLang="en-US" dirty="0"/>
              <a:t>이 사용한 </a:t>
            </a:r>
            <a:r>
              <a:rPr lang="en-US" altLang="ko-KR" dirty="0"/>
              <a:t>Bicubic Interpolation</a:t>
            </a:r>
            <a:r>
              <a:rPr lang="ko-KR" altLang="en-US" dirty="0"/>
              <a:t>보다 효율적인 연산이 가능하고 정확도 또한 높아졌습니다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이전까지는 </a:t>
            </a:r>
            <a:r>
              <a:rPr lang="en-US" altLang="ko-KR" dirty="0"/>
              <a:t>EDSR </a:t>
            </a:r>
            <a:r>
              <a:rPr lang="ko-KR" altLang="en-US" dirty="0"/>
              <a:t>네트워크의 전체적인 구조를 살펴봤으면 이번에는 </a:t>
            </a:r>
            <a:r>
              <a:rPr lang="en-US" altLang="ko-KR" dirty="0"/>
              <a:t>EDSR</a:t>
            </a:r>
            <a:r>
              <a:rPr lang="ko-KR" altLang="en-US" dirty="0"/>
              <a:t>의 세부 정보를 살펴보려고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EDSR</a:t>
            </a:r>
            <a:r>
              <a:rPr lang="ko-KR" altLang="en-US" dirty="0"/>
              <a:t>은 최적화 함수</a:t>
            </a:r>
            <a:r>
              <a:rPr lang="en-US" altLang="ko-KR" dirty="0"/>
              <a:t>(Optimizer)</a:t>
            </a:r>
            <a:r>
              <a:rPr lang="ko-KR" altLang="en-US" dirty="0"/>
              <a:t>로 </a:t>
            </a:r>
            <a:r>
              <a:rPr lang="en-US" altLang="ko-KR" dirty="0"/>
              <a:t>Adam</a:t>
            </a:r>
            <a:r>
              <a:rPr lang="ko-KR" altLang="en-US" dirty="0"/>
              <a:t>을 선정했습니다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Adam</a:t>
            </a:r>
            <a:r>
              <a:rPr lang="ko-KR" altLang="en-US" dirty="0"/>
              <a:t>은 </a:t>
            </a:r>
            <a:r>
              <a:rPr lang="en-US" altLang="ko-KR" dirty="0"/>
              <a:t>Momentum</a:t>
            </a:r>
            <a:r>
              <a:rPr lang="ko-KR" altLang="en-US" dirty="0"/>
              <a:t>과 </a:t>
            </a:r>
            <a:r>
              <a:rPr lang="en-US" altLang="ko-KR" dirty="0"/>
              <a:t>AdaGrad </a:t>
            </a:r>
            <a:r>
              <a:rPr lang="ko-KR" altLang="en-US" dirty="0"/>
              <a:t>섞은 기법입니다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Momentum</a:t>
            </a:r>
            <a:r>
              <a:rPr lang="ko-KR" altLang="en-US" dirty="0"/>
              <a:t>은 학습이 진행됨에 따라 기울기가 업데이트 되는 폭을 조절을 하는 방식입니다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AdaGrad</a:t>
            </a:r>
            <a:r>
              <a:rPr lang="ko-KR" altLang="en-US" dirty="0"/>
              <a:t>는 과거의 기울기의 값을 계속해서 제곱해서 더하면서 학습을 진행하는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손실 함수</a:t>
            </a:r>
            <a:r>
              <a:rPr lang="en-US" altLang="ko-KR" dirty="0"/>
              <a:t>(Cost Function)</a:t>
            </a:r>
            <a:r>
              <a:rPr lang="ko-KR" altLang="en-US" dirty="0"/>
              <a:t>은 </a:t>
            </a:r>
            <a:r>
              <a:rPr lang="en-US" altLang="ko-KR" dirty="0"/>
              <a:t>MSE(</a:t>
            </a:r>
            <a:r>
              <a:rPr lang="ko-KR" altLang="en-US" dirty="0"/>
              <a:t>평균 제곱 오차</a:t>
            </a:r>
            <a:r>
              <a:rPr lang="en-US" altLang="ko-KR" dirty="0"/>
              <a:t>)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활성화 함수는 </a:t>
            </a:r>
            <a:r>
              <a:rPr lang="en-US" altLang="ko-KR" dirty="0"/>
              <a:t>ReLU</a:t>
            </a:r>
            <a:r>
              <a:rPr lang="ko-KR" altLang="en-US" dirty="0"/>
              <a:t> 함수를 사용하였고</a:t>
            </a:r>
            <a:r>
              <a:rPr lang="en-US" altLang="ko-KR" dirty="0"/>
              <a:t>, </a:t>
            </a:r>
            <a:r>
              <a:rPr lang="ko-KR" altLang="en-US" dirty="0"/>
              <a:t>이에 따라 초기화 방식은 </a:t>
            </a:r>
            <a:r>
              <a:rPr lang="en-US" altLang="ko-KR" dirty="0"/>
              <a:t>He</a:t>
            </a:r>
            <a:r>
              <a:rPr lang="ko-KR" altLang="en-US" dirty="0"/>
              <a:t>초기화 방식을 사용하였습니다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3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업 스케일링 파라미터 수치를 </a:t>
            </a:r>
            <a:r>
              <a:rPr lang="en-US" altLang="ko-KR" dirty="0"/>
              <a:t>4</a:t>
            </a:r>
            <a:r>
              <a:rPr lang="ko-KR" altLang="en-US" dirty="0"/>
              <a:t>로 설정하고 </a:t>
            </a:r>
            <a:r>
              <a:rPr lang="en-US" altLang="ko-KR" dirty="0"/>
              <a:t>PSNR</a:t>
            </a:r>
            <a:r>
              <a:rPr lang="ko-KR" altLang="en-US" dirty="0"/>
              <a:t> 수치 추이를 그린 그래프입니다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주목할 점은 업 스케일링 파라미터 수치를 </a:t>
            </a:r>
            <a:r>
              <a:rPr lang="en-US" altLang="ko-KR" dirty="0"/>
              <a:t>2</a:t>
            </a:r>
            <a:r>
              <a:rPr lang="ko-KR" altLang="en-US" dirty="0"/>
              <a:t>로 설정하고 학습을 진행한 모델을 이용하였을 때</a:t>
            </a:r>
            <a:r>
              <a:rPr lang="en-US" altLang="ko-KR" dirty="0"/>
              <a:t>, </a:t>
            </a:r>
            <a:r>
              <a:rPr lang="ko-KR" altLang="en-US" dirty="0"/>
              <a:t>가중치를 랜덤으로 초기화한 모델보다 성능이 좋다는 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서로 다른 업 스케일링은 어느 정도 관련이 있다고 결론을 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이용해서 설계한 모델이 </a:t>
            </a:r>
            <a:r>
              <a:rPr lang="en-US" altLang="ko-KR" dirty="0"/>
              <a:t>MDSR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523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MDSR</a:t>
            </a:r>
            <a:r>
              <a:rPr lang="ko-KR" altLang="en-US" dirty="0"/>
              <a:t>과 </a:t>
            </a:r>
            <a:r>
              <a:rPr lang="en-US" altLang="ko-KR" dirty="0"/>
              <a:t>EDSR</a:t>
            </a:r>
            <a:r>
              <a:rPr lang="ko-KR" altLang="en-US" dirty="0"/>
              <a:t>의 차이점은 업 스케일링 파라미터에 따른 </a:t>
            </a:r>
            <a:r>
              <a:rPr lang="en-US" altLang="ko-KR" dirty="0"/>
              <a:t>ResBlock</a:t>
            </a:r>
            <a:r>
              <a:rPr lang="ko-KR" altLang="en-US" dirty="0"/>
              <a:t>을 기존 </a:t>
            </a:r>
            <a:r>
              <a:rPr lang="en-US" altLang="ko-KR" dirty="0"/>
              <a:t>Pre-processing </a:t>
            </a:r>
            <a:r>
              <a:rPr lang="ko-KR" altLang="en-US" dirty="0"/>
              <a:t>단계와 </a:t>
            </a:r>
            <a:r>
              <a:rPr lang="en-US" altLang="ko-KR" dirty="0"/>
              <a:t>ResBlock</a:t>
            </a:r>
            <a:r>
              <a:rPr lang="ko-KR" altLang="en-US" dirty="0"/>
              <a:t> 단계 사이에 추가되는 점과 업 스케일링 파라미터에 따라 기존 업 스케일링 부분을 병렬처리 하는 점입니다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Pre-processing </a:t>
            </a:r>
            <a:r>
              <a:rPr lang="ko-KR" altLang="en-US" dirty="0"/>
              <a:t>단계에 </a:t>
            </a:r>
            <a:r>
              <a:rPr lang="en-US" altLang="ko-KR" dirty="0"/>
              <a:t>ResBlock</a:t>
            </a:r>
            <a:r>
              <a:rPr lang="ko-KR" altLang="en-US" dirty="0"/>
              <a:t>들이 추가됩니다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추가되는 </a:t>
            </a:r>
            <a:r>
              <a:rPr lang="en-US" altLang="ko-KR" dirty="0"/>
              <a:t>ResBlock</a:t>
            </a:r>
            <a:r>
              <a:rPr lang="ko-KR" altLang="en-US" dirty="0"/>
              <a:t>의 필터의 크기는 </a:t>
            </a:r>
            <a:r>
              <a:rPr lang="en-US" altLang="ko-KR" dirty="0"/>
              <a:t>5*5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모델 초기에 필터의 크기를 크게 만들어서 특정 스케일에 대하여 얇게 유지할 수 있도록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MDSR</a:t>
            </a:r>
            <a:r>
              <a:rPr lang="ko-KR" altLang="en-US" dirty="0"/>
              <a:t>의 </a:t>
            </a:r>
            <a:r>
              <a:rPr lang="en-US" altLang="ko-KR" dirty="0"/>
              <a:t>Feature Map, </a:t>
            </a:r>
            <a:r>
              <a:rPr lang="ko-KR" altLang="en-US" dirty="0"/>
              <a:t>필터의 크기는 </a:t>
            </a:r>
            <a:r>
              <a:rPr lang="en-US" altLang="ko-KR" dirty="0"/>
              <a:t>64, ResBlock</a:t>
            </a:r>
            <a:r>
              <a:rPr lang="ko-KR" altLang="en-US" dirty="0"/>
              <a:t>의 개수는 </a:t>
            </a:r>
            <a:r>
              <a:rPr lang="en-US" altLang="ko-KR" dirty="0"/>
              <a:t>80</a:t>
            </a:r>
            <a:r>
              <a:rPr lang="ko-KR" altLang="en-US" dirty="0"/>
              <a:t>개로 설정합니다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계산 복잡도는 초기 제안된 </a:t>
            </a:r>
            <a:r>
              <a:rPr lang="en-US" altLang="ko-KR" dirty="0"/>
              <a:t>multi-scale model</a:t>
            </a:r>
            <a:r>
              <a:rPr lang="ko-KR" altLang="en-US" dirty="0"/>
              <a:t>에 비해 </a:t>
            </a:r>
            <a:r>
              <a:rPr lang="en-US" altLang="ko-KR" dirty="0"/>
              <a:t>5</a:t>
            </a:r>
            <a:r>
              <a:rPr lang="ko-KR" altLang="en-US" dirty="0"/>
              <a:t>배 깊은데 비해 </a:t>
            </a:r>
            <a:r>
              <a:rPr lang="en-US" altLang="ko-KR" dirty="0"/>
              <a:t>2.5</a:t>
            </a:r>
            <a:r>
              <a:rPr lang="ko-KR" altLang="en-US" dirty="0"/>
              <a:t>배 밖에 차이가 안 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7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테스트에 사용된 학습 데이터 및 테스트 데이터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학습 데이터는 오픈소스를 통해 제공되는 </a:t>
            </a:r>
            <a:r>
              <a:rPr lang="en-US" altLang="ko-KR" dirty="0"/>
              <a:t>DIV2K_train_HR </a:t>
            </a:r>
            <a:r>
              <a:rPr lang="ko-KR" altLang="en-US" dirty="0"/>
              <a:t>데이터 셋을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DIV2K_train_HR </a:t>
            </a:r>
            <a:r>
              <a:rPr lang="ko-KR" altLang="en-US" dirty="0"/>
              <a:t>데이터 셋은 </a:t>
            </a:r>
            <a:r>
              <a:rPr lang="en-US" altLang="ko-KR" dirty="0"/>
              <a:t>PNG </a:t>
            </a:r>
            <a:r>
              <a:rPr lang="ko-KR" altLang="en-US" dirty="0"/>
              <a:t>형식의 이미지들이 저장되어 있으며 개수는 </a:t>
            </a:r>
            <a:r>
              <a:rPr lang="en-US" altLang="ko-KR" dirty="0"/>
              <a:t>800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평가용 데이터는 마찬가지로 오픈소스를 통해 제공되는 </a:t>
            </a:r>
            <a:r>
              <a:rPr lang="en-US" altLang="ko-KR" dirty="0"/>
              <a:t>DIV2K_valid_HR </a:t>
            </a:r>
            <a:r>
              <a:rPr lang="ko-KR" altLang="en-US" dirty="0"/>
              <a:t>데이터 셋을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DIV2K_valid_HR </a:t>
            </a:r>
            <a:r>
              <a:rPr lang="ko-KR" altLang="en-US" dirty="0"/>
              <a:t>데이터 셋은 </a:t>
            </a:r>
            <a:r>
              <a:rPr lang="en-US" altLang="ko-KR" dirty="0"/>
              <a:t>PNG </a:t>
            </a:r>
            <a:r>
              <a:rPr lang="ko-KR" altLang="en-US" dirty="0"/>
              <a:t>형식의 이미지들이 저장되어 있으며 개수는 </a:t>
            </a:r>
            <a:r>
              <a:rPr lang="en-US" altLang="ko-KR" dirty="0"/>
              <a:t>100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46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SRResNet, EDSR, MDSR</a:t>
            </a:r>
            <a:r>
              <a:rPr lang="ko-KR" altLang="en-US" dirty="0"/>
              <a:t>의 성능을 비교하는 테스트를 진행했습니다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결과는 </a:t>
            </a:r>
            <a:r>
              <a:rPr lang="en-US" altLang="ko-KR" dirty="0"/>
              <a:t>PSNR </a:t>
            </a:r>
            <a:r>
              <a:rPr lang="ko-KR" altLang="en-US" dirty="0"/>
              <a:t>수치는 기존 </a:t>
            </a:r>
            <a:r>
              <a:rPr lang="en-US" altLang="ko-KR" dirty="0"/>
              <a:t>SRResNet</a:t>
            </a:r>
            <a:r>
              <a:rPr lang="ko-KR" altLang="en-US" dirty="0"/>
              <a:t>과 비교해서 다소 좋아진 결과가 나타났습니다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EDSR</a:t>
            </a:r>
            <a:r>
              <a:rPr lang="ko-KR" altLang="en-US" dirty="0"/>
              <a:t>과 </a:t>
            </a:r>
            <a:r>
              <a:rPr lang="en-US" altLang="ko-KR" dirty="0"/>
              <a:t>MDSR</a:t>
            </a:r>
            <a:r>
              <a:rPr lang="ko-KR" altLang="en-US" dirty="0"/>
              <a:t>의 </a:t>
            </a:r>
            <a:r>
              <a:rPr lang="en-US" altLang="ko-KR" dirty="0"/>
              <a:t>PSNR</a:t>
            </a:r>
            <a:r>
              <a:rPr lang="ko-KR" altLang="en-US" dirty="0"/>
              <a:t>수치는 거의 동일한 수준으로 같은 수치가 나오는 것을 확인했습니다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이에 따라 </a:t>
            </a:r>
            <a:r>
              <a:rPr lang="en-US" altLang="ko-KR" dirty="0"/>
              <a:t>MDSR</a:t>
            </a:r>
            <a:r>
              <a:rPr lang="ko-KR" altLang="en-US" dirty="0"/>
              <a:t>이 다양한 업 스케일링 처리에 적합함을 확인하였습니다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23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EDSR</a:t>
            </a:r>
            <a:r>
              <a:rPr lang="ko-KR" altLang="en-US" dirty="0"/>
              <a:t>에 대해 요약하려고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SRResNet</a:t>
            </a:r>
            <a:r>
              <a:rPr lang="ko-KR" altLang="en-US" dirty="0"/>
              <a:t>을 개선한 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Bicubic Interpolation</a:t>
            </a:r>
            <a:r>
              <a:rPr lang="ko-KR" altLang="en-US" dirty="0"/>
              <a:t>을 사용하지 않고 원본 이미지를 그대로 학습 데이터로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32</a:t>
            </a:r>
            <a:r>
              <a:rPr lang="ko-KR" altLang="en-US" dirty="0"/>
              <a:t>개의 </a:t>
            </a:r>
            <a:r>
              <a:rPr lang="en-US" altLang="ko-KR" dirty="0"/>
              <a:t>ResBlock</a:t>
            </a:r>
            <a:r>
              <a:rPr lang="ko-KR" altLang="en-US" dirty="0"/>
              <a:t>으로 중간 부분이 구성 되어있고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ResBlock</a:t>
            </a:r>
            <a:r>
              <a:rPr lang="ko-KR" altLang="en-US" dirty="0"/>
              <a:t>간 스킵 커넥션이 이루어 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ResBlock</a:t>
            </a:r>
            <a:r>
              <a:rPr lang="ko-KR" altLang="en-US" dirty="0"/>
              <a:t>은 </a:t>
            </a:r>
            <a:r>
              <a:rPr lang="en-US" altLang="ko-KR" dirty="0"/>
              <a:t>BN</a:t>
            </a:r>
            <a:r>
              <a:rPr lang="ko-KR" altLang="en-US" dirty="0"/>
              <a:t>층을 제외한 </a:t>
            </a:r>
            <a:r>
              <a:rPr lang="en-US" altLang="ko-KR" dirty="0"/>
              <a:t>Conv, ReLU, Conv 3</a:t>
            </a:r>
            <a:r>
              <a:rPr lang="ko-KR" altLang="en-US" dirty="0"/>
              <a:t>개층으로 구성됩니다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PixelShuffle</a:t>
            </a:r>
            <a:r>
              <a:rPr lang="ko-KR" altLang="en-US" dirty="0"/>
              <a:t>을 이용한 업 스케일링을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Conv </a:t>
            </a:r>
            <a:r>
              <a:rPr lang="ko-KR" altLang="en-US" dirty="0"/>
              <a:t>층을 통해 업 스케일링 파라미터 수치의 제곱의 배만큼 확장하고 </a:t>
            </a:r>
            <a:r>
              <a:rPr lang="en-US" altLang="ko-KR" dirty="0"/>
              <a:t>PixelShuffle </a:t>
            </a:r>
            <a:r>
              <a:rPr lang="ko-KR" altLang="en-US" dirty="0"/>
              <a:t>층을 통해 각 </a:t>
            </a:r>
            <a:r>
              <a:rPr lang="en-US" altLang="ko-KR" dirty="0"/>
              <a:t>Pixel</a:t>
            </a:r>
            <a:r>
              <a:rPr lang="ko-KR" altLang="en-US" dirty="0"/>
              <a:t>을 재배치합니다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활성화 함수</a:t>
            </a:r>
            <a:r>
              <a:rPr lang="en-US" altLang="ko-KR" dirty="0"/>
              <a:t>, </a:t>
            </a:r>
            <a:r>
              <a:rPr lang="ko-KR" altLang="en-US" dirty="0"/>
              <a:t>손실 함수</a:t>
            </a:r>
            <a:r>
              <a:rPr lang="en-US" altLang="ko-KR" dirty="0"/>
              <a:t>, </a:t>
            </a:r>
            <a:r>
              <a:rPr lang="ko-KR" altLang="en-US" dirty="0"/>
              <a:t>최적화 함수는 각각 </a:t>
            </a:r>
            <a:r>
              <a:rPr lang="en-US" altLang="ko-KR" dirty="0"/>
              <a:t>ReLU, MSE, Adam</a:t>
            </a:r>
            <a:r>
              <a:rPr lang="ko-KR" altLang="en-US" dirty="0"/>
              <a:t>을 사용하며 초기화 방식은 </a:t>
            </a:r>
            <a:r>
              <a:rPr lang="en-US" altLang="ko-KR" dirty="0"/>
              <a:t>He</a:t>
            </a:r>
            <a:r>
              <a:rPr lang="ko-KR" altLang="en-US" dirty="0"/>
              <a:t>초기화 방식을 사용합니다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34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1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26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SR(Super Resolution)</a:t>
            </a:r>
            <a:r>
              <a:rPr lang="ko-KR" altLang="en-US" dirty="0"/>
              <a:t>에 관한 다양한 기술과 논문이 그래프와 같이 많이 나와있습니다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</a:t>
            </a:r>
            <a:r>
              <a:rPr lang="en-US" altLang="ko-KR" dirty="0"/>
              <a:t>, EDSR</a:t>
            </a:r>
            <a:r>
              <a:rPr lang="ko-KR" altLang="en-US" dirty="0"/>
              <a:t>은 </a:t>
            </a:r>
            <a:r>
              <a:rPr lang="en-US" altLang="ko-KR" dirty="0"/>
              <a:t>Residual Network </a:t>
            </a:r>
            <a:r>
              <a:rPr lang="ko-KR" altLang="en-US" dirty="0"/>
              <a:t>기반 딥러닝 네트워크입니다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Residual Network</a:t>
            </a:r>
            <a:r>
              <a:rPr lang="ko-KR" altLang="en-US" dirty="0"/>
              <a:t>는 단 지는지에 따라 크게 두 분류로 나뉘어집니다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01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Residual Network </a:t>
            </a:r>
            <a:r>
              <a:rPr lang="ko-KR" altLang="en-US" dirty="0"/>
              <a:t>기반 딥러닝 네트워크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EDSR</a:t>
            </a:r>
            <a:r>
              <a:rPr lang="ko-KR" altLang="en-US" dirty="0"/>
              <a:t>을 설명하기에 앞서 </a:t>
            </a:r>
            <a:r>
              <a:rPr lang="en-US" altLang="ko-KR" dirty="0"/>
              <a:t>Residual Network</a:t>
            </a:r>
            <a:r>
              <a:rPr lang="ko-KR" altLang="en-US" dirty="0"/>
              <a:t>을 설명하려고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깊은 딥러닝 모델로 네트워크를 설계하면 연산 량과 파라미터 수가 많아집니다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깊은 네트워크를 학습할 때</a:t>
            </a:r>
            <a:r>
              <a:rPr lang="en-US" altLang="ko-KR" dirty="0"/>
              <a:t>, </a:t>
            </a:r>
            <a:r>
              <a:rPr lang="ko-KR" altLang="en-US" dirty="0"/>
              <a:t>역전파 과정에서 입력층으로 갈수록 기울기가 점차 작아지는 현상인 기울기 소실현상과 기울기 폭주현상이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단순히 네트워크를 깊게 설계를 해도 성능이 반드시 비례하는 것은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해결하기 위해 </a:t>
            </a:r>
            <a:r>
              <a:rPr lang="en-US" altLang="ko-KR" dirty="0"/>
              <a:t>Residual Network</a:t>
            </a:r>
            <a:r>
              <a:rPr lang="ko-KR" altLang="en-US" dirty="0"/>
              <a:t>가 제안되었습니다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Residual Network</a:t>
            </a:r>
            <a:r>
              <a:rPr lang="ko-KR" altLang="en-US" dirty="0"/>
              <a:t>는 잔차를 학습하는 네트워크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잔차는 입력 값과 출력 값의 차이인데 </a:t>
            </a:r>
            <a:r>
              <a:rPr lang="en-US" altLang="ko-KR" dirty="0"/>
              <a:t>SR</a:t>
            </a:r>
            <a:r>
              <a:rPr lang="ko-KR" altLang="en-US" dirty="0"/>
              <a:t>에서는 </a:t>
            </a:r>
            <a:r>
              <a:rPr lang="en-US" altLang="ko-KR" dirty="0"/>
              <a:t>Low Resolution</a:t>
            </a:r>
            <a:r>
              <a:rPr lang="ko-KR" altLang="en-US" dirty="0"/>
              <a:t>과 </a:t>
            </a:r>
            <a:r>
              <a:rPr lang="en-US" altLang="ko-KR" dirty="0"/>
              <a:t>High Resolution</a:t>
            </a:r>
            <a:r>
              <a:rPr lang="ko-KR" altLang="en-US" dirty="0"/>
              <a:t>의 차이를 학습하는 것을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</a:t>
            </a:r>
            <a:r>
              <a:rPr lang="en-US" altLang="ko-KR" dirty="0"/>
              <a:t>LR, HR</a:t>
            </a:r>
            <a:r>
              <a:rPr lang="ko-KR" altLang="en-US" dirty="0"/>
              <a:t>의 차이 값을 이용하여 </a:t>
            </a:r>
            <a:r>
              <a:rPr lang="en-US" altLang="ko-KR" dirty="0"/>
              <a:t>SR</a:t>
            </a:r>
            <a:r>
              <a:rPr lang="ko-KR" altLang="en-US" dirty="0"/>
              <a:t>기술을 적용시킨 최초의 모델이 </a:t>
            </a:r>
            <a:r>
              <a:rPr lang="en-US" altLang="ko-KR" dirty="0"/>
              <a:t>VDSR</a:t>
            </a:r>
            <a:r>
              <a:rPr lang="ko-KR" altLang="en-US" dirty="0"/>
              <a:t>이고 그 뒤</a:t>
            </a:r>
            <a:r>
              <a:rPr lang="en-US" altLang="ko-KR" dirty="0"/>
              <a:t>, SRResNet</a:t>
            </a:r>
            <a:r>
              <a:rPr lang="ko-KR" altLang="en-US" dirty="0"/>
              <a:t>이 등장하게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VDSR, SRResNet</a:t>
            </a:r>
            <a:r>
              <a:rPr lang="ko-KR" altLang="en-US" dirty="0"/>
              <a:t>을 개선시킨 모델입니다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3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VDSR</a:t>
            </a:r>
            <a:r>
              <a:rPr lang="ko-KR" altLang="en-US" dirty="0"/>
              <a:t>은 </a:t>
            </a:r>
            <a:r>
              <a:rPr lang="en-US" altLang="ko-KR" dirty="0"/>
              <a:t>Residual Network</a:t>
            </a:r>
            <a:r>
              <a:rPr lang="ko-KR" altLang="en-US" dirty="0"/>
              <a:t>를 </a:t>
            </a:r>
            <a:r>
              <a:rPr lang="en-US" altLang="ko-KR" dirty="0"/>
              <a:t>SR</a:t>
            </a:r>
            <a:r>
              <a:rPr lang="ko-KR" altLang="en-US" dirty="0"/>
              <a:t>에 가장 먼저 접목시킨 모델입니다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LR </a:t>
            </a:r>
            <a:r>
              <a:rPr lang="ko-KR" altLang="en-US" dirty="0"/>
              <a:t>이미지를 입력 받아 </a:t>
            </a:r>
            <a:r>
              <a:rPr lang="en-US" altLang="ko-KR" dirty="0"/>
              <a:t>Bicubic Interpolation</a:t>
            </a:r>
            <a:r>
              <a:rPr lang="ko-KR" altLang="en-US" dirty="0"/>
              <a:t>을 적용시킨 뒤</a:t>
            </a:r>
            <a:r>
              <a:rPr lang="en-US" altLang="ko-KR" dirty="0"/>
              <a:t>, </a:t>
            </a:r>
            <a:r>
              <a:rPr lang="ko-KR" altLang="en-US" dirty="0"/>
              <a:t>해당 시점을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뒤 </a:t>
            </a:r>
            <a:r>
              <a:rPr lang="en-US" altLang="ko-KR" dirty="0"/>
              <a:t>Residual Block</a:t>
            </a:r>
            <a:r>
              <a:rPr lang="ko-KR" altLang="en-US" dirty="0"/>
              <a:t>을 통과한 결과와 이전에 저장한 입력 정보를 합쳐서 </a:t>
            </a:r>
            <a:r>
              <a:rPr lang="en-US" altLang="ko-KR" dirty="0"/>
              <a:t>HR </a:t>
            </a:r>
            <a:r>
              <a:rPr lang="ko-KR" altLang="en-US" dirty="0"/>
              <a:t>이미지를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Residual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은 해당 기술이 발표된 시기에 상대적으로 깊은 </a:t>
            </a:r>
            <a:r>
              <a:rPr lang="en-US" altLang="ko-KR" dirty="0"/>
              <a:t>20</a:t>
            </a:r>
            <a:r>
              <a:rPr lang="ko-KR" altLang="en-US" dirty="0"/>
              <a:t>층으로 구성되어서 주목을 많이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성능 또한 기존 </a:t>
            </a:r>
            <a:r>
              <a:rPr lang="en-US" altLang="ko-KR" dirty="0"/>
              <a:t>SRCNN</a:t>
            </a:r>
            <a:r>
              <a:rPr lang="ko-KR" altLang="en-US" dirty="0"/>
              <a:t>과 비교를 해서 우수한 성능을 보였습니다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79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VDSR</a:t>
            </a:r>
            <a:r>
              <a:rPr lang="ko-KR" altLang="en-US" sz="1200" dirty="0"/>
              <a:t>은 </a:t>
            </a:r>
            <a:r>
              <a:rPr lang="en-US" altLang="ko-KR" sz="1200" dirty="0"/>
              <a:t>SRCNN</a:t>
            </a:r>
            <a:r>
              <a:rPr lang="ko-KR" altLang="en-US" sz="1200" dirty="0"/>
              <a:t>과 마찬가지로 학습 데이터를 </a:t>
            </a:r>
            <a:r>
              <a:rPr lang="en-US" altLang="ko-KR" sz="1200" dirty="0"/>
              <a:t>Bicubic Interpolation</a:t>
            </a:r>
            <a:r>
              <a:rPr lang="ko-KR" altLang="en-US" sz="1200" dirty="0"/>
              <a:t>을 적용시켜 업 스케일링을 진행한 </a:t>
            </a:r>
            <a:r>
              <a:rPr lang="en-US" altLang="ko-KR" sz="1200" dirty="0"/>
              <a:t>LR</a:t>
            </a:r>
            <a:r>
              <a:rPr lang="ko-KR" altLang="en-US" sz="1200" dirty="0"/>
              <a:t>을 이용합니다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마찬가지로</a:t>
            </a:r>
            <a:r>
              <a:rPr lang="en-US" altLang="ko-KR" sz="1200" dirty="0"/>
              <a:t>, </a:t>
            </a:r>
            <a:r>
              <a:rPr lang="ko-KR" altLang="en-US" sz="1200" dirty="0"/>
              <a:t>이러한 과정에서 계산 복잡도가 </a:t>
            </a:r>
            <a:r>
              <a:rPr lang="en-US" altLang="ko-KR" sz="1200" dirty="0"/>
              <a:t>HR </a:t>
            </a:r>
            <a:r>
              <a:rPr lang="ko-KR" altLang="en-US" sz="1200" dirty="0"/>
              <a:t>이미지에 대해 </a:t>
            </a:r>
            <a:r>
              <a:rPr lang="en-US" altLang="ko-KR" sz="1200" dirty="0"/>
              <a:t>2</a:t>
            </a:r>
            <a:r>
              <a:rPr lang="ko-KR" altLang="en-US" sz="1200" dirty="0"/>
              <a:t>차적으로 증가하게 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</a:t>
            </a:r>
            <a:r>
              <a:rPr lang="en-US" altLang="ko-KR" sz="1200" dirty="0"/>
              <a:t>ResNet</a:t>
            </a:r>
            <a:r>
              <a:rPr lang="ko-KR" altLang="en-US" sz="1200" dirty="0"/>
              <a:t>은 </a:t>
            </a:r>
            <a:r>
              <a:rPr lang="en-US" altLang="ko-KR" sz="1200" dirty="0"/>
              <a:t>HR </a:t>
            </a:r>
            <a:r>
              <a:rPr lang="ko-KR" altLang="en-US" sz="1200" dirty="0"/>
              <a:t>이미지 처리에 관련하여 분류와 탐지에 초점을 맞추고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이러한 문제를 해결하기 위하여 </a:t>
            </a:r>
            <a:r>
              <a:rPr lang="en-US" altLang="ko-KR" sz="1200" dirty="0"/>
              <a:t>SRResNet</a:t>
            </a:r>
            <a:r>
              <a:rPr lang="ko-KR" altLang="en-US" sz="1200" dirty="0"/>
              <a:t>이라고 하는 </a:t>
            </a:r>
            <a:r>
              <a:rPr lang="en-US" altLang="ko-KR" sz="1200" dirty="0"/>
              <a:t>ResNet</a:t>
            </a:r>
            <a:r>
              <a:rPr lang="ko-KR" altLang="en-US" sz="1200" dirty="0"/>
              <a:t>을 </a:t>
            </a:r>
            <a:r>
              <a:rPr lang="en-US" altLang="ko-KR" sz="1200" dirty="0"/>
              <a:t>SR</a:t>
            </a:r>
            <a:r>
              <a:rPr lang="ko-KR" altLang="en-US" sz="1200" dirty="0"/>
              <a:t>에 적합하게 재설계한 모델이 등장하였고 </a:t>
            </a:r>
            <a:r>
              <a:rPr lang="en-US" altLang="ko-KR" sz="1200" dirty="0"/>
              <a:t>EDSR</a:t>
            </a:r>
            <a:r>
              <a:rPr lang="ko-KR" altLang="en-US" sz="1200" dirty="0"/>
              <a:t>은 </a:t>
            </a:r>
            <a:r>
              <a:rPr lang="en-US" altLang="ko-KR" sz="1200" dirty="0"/>
              <a:t>SRResNet</a:t>
            </a:r>
            <a:r>
              <a:rPr lang="ko-KR" altLang="en-US" sz="1200" dirty="0"/>
              <a:t>의 </a:t>
            </a:r>
            <a:r>
              <a:rPr lang="en-US" altLang="ko-KR" sz="1200" dirty="0"/>
              <a:t>Residual Block</a:t>
            </a:r>
            <a:r>
              <a:rPr lang="ko-KR" altLang="en-US" sz="1200" dirty="0"/>
              <a:t>을 더 개선한 모델입니다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SRResNet</a:t>
            </a:r>
            <a:r>
              <a:rPr lang="ko-KR" altLang="en-US" sz="1200" dirty="0"/>
              <a:t>은 </a:t>
            </a:r>
            <a:r>
              <a:rPr lang="en-US" altLang="ko-KR" sz="1200" dirty="0"/>
              <a:t>SRGAN</a:t>
            </a:r>
            <a:r>
              <a:rPr lang="ko-KR" altLang="en-US" sz="1200" dirty="0"/>
              <a:t>의 </a:t>
            </a:r>
            <a:r>
              <a:rPr lang="en-US" altLang="ko-KR" sz="1200" dirty="0"/>
              <a:t>Generator Network(</a:t>
            </a:r>
            <a:r>
              <a:rPr lang="ko-KR" altLang="en-US" sz="1200" dirty="0"/>
              <a:t>생성 모델</a:t>
            </a:r>
            <a:r>
              <a:rPr lang="en-US" altLang="ko-KR" sz="1200" dirty="0"/>
              <a:t>)</a:t>
            </a:r>
            <a:r>
              <a:rPr lang="ko-KR" altLang="en-US" sz="1200" dirty="0"/>
              <a:t>로 불리기도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057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EDSR</a:t>
            </a:r>
            <a:r>
              <a:rPr lang="ko-KR" altLang="en-US" dirty="0"/>
              <a:t>의 전체 네트워크 구조입니다</a:t>
            </a:r>
            <a:r>
              <a:rPr lang="en-US" altLang="ko-KR" dirty="0"/>
              <a:t>.</a:t>
            </a:r>
          </a:p>
          <a:p>
            <a:r>
              <a:rPr lang="ko-KR" altLang="en-US" sz="1200" dirty="0"/>
              <a:t>전 처리</a:t>
            </a:r>
            <a:r>
              <a:rPr lang="en-US" altLang="ko-KR" sz="1200" dirty="0"/>
              <a:t>, ResBlock, </a:t>
            </a:r>
            <a:r>
              <a:rPr lang="ko-KR" altLang="en-US" sz="1200" dirty="0"/>
              <a:t>업 스케일링 총 </a:t>
            </a:r>
            <a:r>
              <a:rPr lang="en-US" altLang="ko-KR" sz="1200" dirty="0"/>
              <a:t>3</a:t>
            </a:r>
            <a:r>
              <a:rPr lang="ko-KR" altLang="en-US" sz="1200" dirty="0"/>
              <a:t>단계로 구성됩니다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0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EDSR</a:t>
            </a:r>
            <a:r>
              <a:rPr lang="ko-KR" altLang="en-US" dirty="0"/>
              <a:t>의 첫 번째 단계인 전 처리 과정입니다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단계에서는 한</a:t>
            </a:r>
            <a:r>
              <a:rPr lang="en-US" altLang="ko-KR" dirty="0"/>
              <a:t> </a:t>
            </a:r>
            <a:r>
              <a:rPr lang="ko-KR" altLang="en-US" dirty="0"/>
              <a:t>개의 </a:t>
            </a:r>
            <a:r>
              <a:rPr lang="en-US" altLang="ko-KR" dirty="0"/>
              <a:t>Convolution </a:t>
            </a:r>
            <a:r>
              <a:rPr lang="ko-KR" altLang="en-US" dirty="0"/>
              <a:t>층을 통과합니다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 처리 단계의 필터의 크기는 </a:t>
            </a:r>
            <a:r>
              <a:rPr lang="en-US" altLang="ko-KR" dirty="0"/>
              <a:t>3*3</a:t>
            </a:r>
            <a:r>
              <a:rPr lang="ko-KR" altLang="en-US" dirty="0"/>
              <a:t>로 설정합니다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1B384-D9A0-44AC-A45D-38C42F3B16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39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8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9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9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6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4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5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0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4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C359E1-460E-4D4E-845A-0B90170A6B2F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1A82A5-A668-4516-BFE3-5578D77EDF1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2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EDSR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4094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네트워크 구조</a:t>
            </a:r>
          </a:p>
        </p:txBody>
      </p:sp>
    </p:spTree>
    <p:extLst>
      <p:ext uri="{BB962C8B-B14F-4D97-AF65-F5344CB8AC3E}">
        <p14:creationId xmlns:p14="http://schemas.microsoft.com/office/powerpoint/2010/main" val="14854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8A8CC-02C3-440D-91A0-8D1406CBEFBE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4DD44E-892C-4438-B2D7-D4EBA6BE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10" y="1497280"/>
            <a:ext cx="7673380" cy="3514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9670C-668A-48B8-BF4A-26755C462756}"/>
              </a:ext>
            </a:extLst>
          </p:cNvPr>
          <p:cNvSpPr txBox="1"/>
          <p:nvPr/>
        </p:nvSpPr>
        <p:spPr>
          <a:xfrm>
            <a:off x="4431323" y="501138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9. EDSR </a:t>
            </a:r>
            <a:r>
              <a:rPr lang="ko-KR" altLang="en-US" sz="1100" dirty="0"/>
              <a:t>전체 네트워크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4F6B2-35E4-4EC2-B1BE-9170180E0422}"/>
              </a:ext>
            </a:extLst>
          </p:cNvPr>
          <p:cNvSpPr txBox="1"/>
          <p:nvPr/>
        </p:nvSpPr>
        <p:spPr>
          <a:xfrm>
            <a:off x="2674267" y="5587459"/>
            <a:ext cx="6843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Head(Pre-processing) -&gt; Body(ResBlock) -&gt; Tail(Upscaling)</a:t>
            </a:r>
          </a:p>
        </p:txBody>
      </p:sp>
    </p:spTree>
    <p:extLst>
      <p:ext uri="{BB962C8B-B14F-4D97-AF65-F5344CB8AC3E}">
        <p14:creationId xmlns:p14="http://schemas.microsoft.com/office/powerpoint/2010/main" val="229894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네트워크 구조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4823515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3*3</a:t>
            </a:r>
            <a:r>
              <a:rPr lang="ko-KR" altLang="en-US" dirty="0"/>
              <a:t> 필터 </a:t>
            </a:r>
            <a:r>
              <a:rPr lang="en-US" altLang="ko-KR" dirty="0"/>
              <a:t>256</a:t>
            </a:r>
            <a:r>
              <a:rPr lang="ko-KR" altLang="en-US" dirty="0"/>
              <a:t>개 사용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FD1D11-5B40-4125-88EB-666F0E7778DA}"/>
              </a:ext>
            </a:extLst>
          </p:cNvPr>
          <p:cNvSpPr txBox="1"/>
          <p:nvPr/>
        </p:nvSpPr>
        <p:spPr>
          <a:xfrm>
            <a:off x="163286" y="744950"/>
            <a:ext cx="212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Head(Pre-processing)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57188C-C5C7-48DC-8A89-A3273154EDBA}"/>
              </a:ext>
            </a:extLst>
          </p:cNvPr>
          <p:cNvSpPr/>
          <p:nvPr/>
        </p:nvSpPr>
        <p:spPr>
          <a:xfrm>
            <a:off x="2406967" y="3037749"/>
            <a:ext cx="2982685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3DECF1-E5FB-4E40-81BE-85245713E295}"/>
              </a:ext>
            </a:extLst>
          </p:cNvPr>
          <p:cNvSpPr/>
          <p:nvPr/>
        </p:nvSpPr>
        <p:spPr>
          <a:xfrm>
            <a:off x="2406964" y="3483719"/>
            <a:ext cx="2982685" cy="3693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ReLU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490B5F-7E26-439E-AA21-A02E2B8A603D}"/>
              </a:ext>
            </a:extLst>
          </p:cNvPr>
          <p:cNvSpPr/>
          <p:nvPr/>
        </p:nvSpPr>
        <p:spPr>
          <a:xfrm>
            <a:off x="5661792" y="3202392"/>
            <a:ext cx="1284515" cy="45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B2941-6308-4A70-9213-A31C6E7FEDE7}"/>
              </a:ext>
            </a:extLst>
          </p:cNvPr>
          <p:cNvSpPr txBox="1"/>
          <p:nvPr/>
        </p:nvSpPr>
        <p:spPr>
          <a:xfrm>
            <a:off x="7414456" y="3129775"/>
            <a:ext cx="2362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256, 3)</a:t>
            </a:r>
          </a:p>
          <a:p>
            <a:r>
              <a:rPr lang="en-US" altLang="ko-KR" sz="2000" dirty="0"/>
              <a:t>ReLU(256)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5649A-097B-48D3-A1EC-0491F7C58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" t="3917" r="2034" b="48859"/>
          <a:stretch/>
        </p:blipFill>
        <p:spPr>
          <a:xfrm>
            <a:off x="4551713" y="203721"/>
            <a:ext cx="7369628" cy="16594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E28D48-475C-431B-AB0C-5BABD09BA033}"/>
              </a:ext>
            </a:extLst>
          </p:cNvPr>
          <p:cNvSpPr/>
          <p:nvPr/>
        </p:nvSpPr>
        <p:spPr>
          <a:xfrm>
            <a:off x="4551713" y="381958"/>
            <a:ext cx="1110082" cy="1481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4B6C8-55E1-456C-9EE5-60EA3C1E65F7}"/>
              </a:ext>
            </a:extLst>
          </p:cNvPr>
          <p:cNvSpPr txBox="1"/>
          <p:nvPr/>
        </p:nvSpPr>
        <p:spPr>
          <a:xfrm>
            <a:off x="6304049" y="1903680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10. EDSR </a:t>
            </a:r>
            <a:r>
              <a:rPr lang="ko-KR" altLang="en-US" sz="1100" dirty="0"/>
              <a:t>네트워크 구조</a:t>
            </a:r>
            <a:r>
              <a:rPr lang="en-US" altLang="ko-KR" sz="1100" dirty="0"/>
              <a:t>(1)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3270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네트워크 구조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4933953"/>
            <a:ext cx="1103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BN(Batch Normalization) Layer </a:t>
            </a:r>
            <a:r>
              <a:rPr lang="ko-KR" altLang="en-US" dirty="0"/>
              <a:t>제거하여 성능 향상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/>
              <a:t>2) Feature Map </a:t>
            </a:r>
            <a:r>
              <a:rPr lang="ko-KR" altLang="en-US" dirty="0"/>
              <a:t>누적으로 인한 분산 값 증가 </a:t>
            </a:r>
            <a:r>
              <a:rPr lang="en-US" altLang="ko-KR" dirty="0"/>
              <a:t>-&gt; </a:t>
            </a:r>
            <a:r>
              <a:rPr lang="ko-KR" altLang="en-US" dirty="0"/>
              <a:t>마지막에 특정 상수를 곱셈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 32</a:t>
            </a:r>
            <a:r>
              <a:rPr lang="ko-KR" altLang="en-US" dirty="0"/>
              <a:t>개의 </a:t>
            </a:r>
            <a:r>
              <a:rPr lang="en-US" altLang="ko-KR" dirty="0"/>
              <a:t>ResBlock </a:t>
            </a:r>
            <a:r>
              <a:rPr lang="ko-KR" altLang="en-US" dirty="0"/>
              <a:t>마지막에 입력 데이터와 합쳐서 </a:t>
            </a:r>
            <a:r>
              <a:rPr lang="en-US" altLang="ko-KR" dirty="0"/>
              <a:t>Convolution Layer </a:t>
            </a:r>
            <a:r>
              <a:rPr lang="ko-KR" altLang="en-US" dirty="0"/>
              <a:t>통과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FD1D11-5B40-4125-88EB-666F0E7778DA}"/>
              </a:ext>
            </a:extLst>
          </p:cNvPr>
          <p:cNvSpPr txBox="1"/>
          <p:nvPr/>
        </p:nvSpPr>
        <p:spPr>
          <a:xfrm>
            <a:off x="163286" y="744950"/>
            <a:ext cx="178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Body(ResBlock)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490B5F-7E26-439E-AA21-A02E2B8A603D}"/>
              </a:ext>
            </a:extLst>
          </p:cNvPr>
          <p:cNvSpPr/>
          <p:nvPr/>
        </p:nvSpPr>
        <p:spPr>
          <a:xfrm>
            <a:off x="7260872" y="3231553"/>
            <a:ext cx="1284515" cy="45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B2941-6308-4A70-9213-A31C6E7FEDE7}"/>
              </a:ext>
            </a:extLst>
          </p:cNvPr>
          <p:cNvSpPr txBox="1"/>
          <p:nvPr/>
        </p:nvSpPr>
        <p:spPr>
          <a:xfrm>
            <a:off x="9022958" y="2903249"/>
            <a:ext cx="2362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256, 256)</a:t>
            </a:r>
          </a:p>
          <a:p>
            <a:r>
              <a:rPr lang="en-US" altLang="ko-KR" sz="2000" dirty="0"/>
              <a:t>ReLU(256)</a:t>
            </a:r>
          </a:p>
          <a:p>
            <a:r>
              <a:rPr lang="en-US" altLang="ko-KR" sz="2000" dirty="0"/>
              <a:t>Conv2d(3, 256, 256)</a:t>
            </a:r>
          </a:p>
          <a:p>
            <a:r>
              <a:rPr lang="en-US" altLang="ko-KR" sz="2000" dirty="0"/>
              <a:t>Multi(0.1)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5649A-097B-48D3-A1EC-0491F7C58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" t="3917" r="2034" b="48859"/>
          <a:stretch/>
        </p:blipFill>
        <p:spPr>
          <a:xfrm>
            <a:off x="4551713" y="203721"/>
            <a:ext cx="7369628" cy="16594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E28D48-475C-431B-AB0C-5BABD09BA033}"/>
              </a:ext>
            </a:extLst>
          </p:cNvPr>
          <p:cNvSpPr/>
          <p:nvPr/>
        </p:nvSpPr>
        <p:spPr>
          <a:xfrm>
            <a:off x="5836224" y="410595"/>
            <a:ext cx="3940367" cy="1481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708931-72D9-454E-B5B7-244445882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90"/>
          <a:stretch/>
        </p:blipFill>
        <p:spPr>
          <a:xfrm>
            <a:off x="315689" y="1401354"/>
            <a:ext cx="3114413" cy="33657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370EA4-1A1C-4CCA-BFBB-AA8ED7E5AE3B}"/>
              </a:ext>
            </a:extLst>
          </p:cNvPr>
          <p:cNvGrpSpPr/>
          <p:nvPr/>
        </p:nvGrpSpPr>
        <p:grpSpPr>
          <a:xfrm>
            <a:off x="3668888" y="2125748"/>
            <a:ext cx="3114413" cy="2327705"/>
            <a:chOff x="3760283" y="2173043"/>
            <a:chExt cx="3114413" cy="232770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D57188C-C5C7-48DC-8A89-A3273154EDBA}"/>
                </a:ext>
              </a:extLst>
            </p:cNvPr>
            <p:cNvSpPr/>
            <p:nvPr/>
          </p:nvSpPr>
          <p:spPr>
            <a:xfrm>
              <a:off x="3827768" y="2596646"/>
              <a:ext cx="2982685" cy="36933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Convolution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43DECF1-E5FB-4E40-81BE-85245713E295}"/>
                </a:ext>
              </a:extLst>
            </p:cNvPr>
            <p:cNvSpPr/>
            <p:nvPr/>
          </p:nvSpPr>
          <p:spPr>
            <a:xfrm>
              <a:off x="3827765" y="3042616"/>
              <a:ext cx="2982685" cy="36933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ReLU</a:t>
              </a:r>
              <a:endParaRPr lang="ko-KR" altLang="en-US" dirty="0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A74B7F3-D72D-4F96-96CF-0958B7F8A1DA}"/>
                </a:ext>
              </a:extLst>
            </p:cNvPr>
            <p:cNvSpPr/>
            <p:nvPr/>
          </p:nvSpPr>
          <p:spPr>
            <a:xfrm>
              <a:off x="3827765" y="3520153"/>
              <a:ext cx="2982685" cy="36933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Convolution</a:t>
              </a:r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A8E8CF9-41B1-4906-9E50-C93732959D00}"/>
                </a:ext>
              </a:extLst>
            </p:cNvPr>
            <p:cNvSpPr/>
            <p:nvPr/>
          </p:nvSpPr>
          <p:spPr>
            <a:xfrm>
              <a:off x="3827765" y="3980044"/>
              <a:ext cx="2982685" cy="3693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Multi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B7D069-5574-45EF-9BD9-74C65BA4B2D8}"/>
                </a:ext>
              </a:extLst>
            </p:cNvPr>
            <p:cNvSpPr/>
            <p:nvPr/>
          </p:nvSpPr>
          <p:spPr>
            <a:xfrm>
              <a:off x="3760283" y="2386346"/>
              <a:ext cx="3114413" cy="21144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BAC520-E1C7-4EA2-A93F-464C0230CA06}"/>
                </a:ext>
              </a:extLst>
            </p:cNvPr>
            <p:cNvSpPr/>
            <p:nvPr/>
          </p:nvSpPr>
          <p:spPr>
            <a:xfrm>
              <a:off x="4225830" y="2173043"/>
              <a:ext cx="218331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ResBlock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EEDD2D4-1351-46E1-AA00-C82C25D7FC5D}"/>
              </a:ext>
            </a:extLst>
          </p:cNvPr>
          <p:cNvSpPr/>
          <p:nvPr/>
        </p:nvSpPr>
        <p:spPr>
          <a:xfrm>
            <a:off x="3734750" y="4552174"/>
            <a:ext cx="2982685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1B159A1-913B-4017-BED3-4817331D5CED}"/>
              </a:ext>
            </a:extLst>
          </p:cNvPr>
          <p:cNvCxnSpPr/>
          <p:nvPr/>
        </p:nvCxnSpPr>
        <p:spPr>
          <a:xfrm>
            <a:off x="8586850" y="4302081"/>
            <a:ext cx="3028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127A1C-2F5C-42DD-AE1E-8B231FDAF4F4}"/>
              </a:ext>
            </a:extLst>
          </p:cNvPr>
          <p:cNvSpPr txBox="1"/>
          <p:nvPr/>
        </p:nvSpPr>
        <p:spPr>
          <a:xfrm>
            <a:off x="9022958" y="4366994"/>
            <a:ext cx="236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64, 64)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AECAF0-EC3D-441C-964D-D1153DEFC11D}"/>
              </a:ext>
            </a:extLst>
          </p:cNvPr>
          <p:cNvSpPr txBox="1"/>
          <p:nvPr/>
        </p:nvSpPr>
        <p:spPr>
          <a:xfrm>
            <a:off x="6571850" y="191668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12. EDSR </a:t>
            </a:r>
            <a:r>
              <a:rPr lang="ko-KR" altLang="en-US" sz="1100" dirty="0"/>
              <a:t>네트워크 구조</a:t>
            </a:r>
            <a:r>
              <a:rPr lang="en-US" altLang="ko-KR" sz="1100" dirty="0"/>
              <a:t>(2)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87DECE-D0F8-416F-BCFF-BCAF7221E75C}"/>
              </a:ext>
            </a:extLst>
          </p:cNvPr>
          <p:cNvSpPr txBox="1"/>
          <p:nvPr/>
        </p:nvSpPr>
        <p:spPr>
          <a:xfrm>
            <a:off x="163286" y="467234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13. ResBlock </a:t>
            </a:r>
            <a:r>
              <a:rPr lang="ko-KR" altLang="en-US" sz="1100" dirty="0"/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416420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네트워크 구조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436969" y="4828044"/>
            <a:ext cx="11038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업 스케일링 파라미터에 따른 각각 다른 층을 통과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파라미터 수치의 제곱 배 만큼 이미지를 확장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PixelShuffle</a:t>
            </a:r>
            <a:r>
              <a:rPr lang="ko-KR" altLang="en-US" dirty="0"/>
              <a:t>을 통해 재배치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마지막에 </a:t>
            </a:r>
            <a:r>
              <a:rPr lang="en-US" altLang="ko-KR" dirty="0"/>
              <a:t>Convolution Layer </a:t>
            </a:r>
            <a:r>
              <a:rPr lang="ko-KR" altLang="en-US" dirty="0"/>
              <a:t>통과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FD1D11-5B40-4125-88EB-666F0E7778DA}"/>
              </a:ext>
            </a:extLst>
          </p:cNvPr>
          <p:cNvSpPr txBox="1"/>
          <p:nvPr/>
        </p:nvSpPr>
        <p:spPr>
          <a:xfrm>
            <a:off x="163286" y="744950"/>
            <a:ext cx="178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Tail(Upscaling)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57188C-C5C7-48DC-8A89-A3273154EDBA}"/>
              </a:ext>
            </a:extLst>
          </p:cNvPr>
          <p:cNvSpPr/>
          <p:nvPr/>
        </p:nvSpPr>
        <p:spPr>
          <a:xfrm>
            <a:off x="3827768" y="2596646"/>
            <a:ext cx="2982685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3DECF1-E5FB-4E40-81BE-85245713E295}"/>
              </a:ext>
            </a:extLst>
          </p:cNvPr>
          <p:cNvSpPr/>
          <p:nvPr/>
        </p:nvSpPr>
        <p:spPr>
          <a:xfrm>
            <a:off x="3827765" y="3042616"/>
            <a:ext cx="2982685" cy="3693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PixelShuffle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490B5F-7E26-439E-AA21-A02E2B8A603D}"/>
              </a:ext>
            </a:extLst>
          </p:cNvPr>
          <p:cNvSpPr/>
          <p:nvPr/>
        </p:nvSpPr>
        <p:spPr>
          <a:xfrm>
            <a:off x="7260872" y="3231553"/>
            <a:ext cx="1284515" cy="45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B2941-6308-4A70-9213-A31C6E7FEDE7}"/>
              </a:ext>
            </a:extLst>
          </p:cNvPr>
          <p:cNvSpPr txBox="1"/>
          <p:nvPr/>
        </p:nvSpPr>
        <p:spPr>
          <a:xfrm>
            <a:off x="9022958" y="2903249"/>
            <a:ext cx="2362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256, 256)</a:t>
            </a:r>
          </a:p>
          <a:p>
            <a:r>
              <a:rPr lang="en-US" altLang="ko-KR" sz="2000" dirty="0"/>
              <a:t>PixelShuffle(2 or 3)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5649A-097B-48D3-A1EC-0491F7C58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4" t="3917" r="2034" b="48859"/>
          <a:stretch/>
        </p:blipFill>
        <p:spPr>
          <a:xfrm>
            <a:off x="4551713" y="203721"/>
            <a:ext cx="7369628" cy="16594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E28D48-475C-431B-AB0C-5BABD09BA033}"/>
              </a:ext>
            </a:extLst>
          </p:cNvPr>
          <p:cNvSpPr/>
          <p:nvPr/>
        </p:nvSpPr>
        <p:spPr>
          <a:xfrm>
            <a:off x="9844644" y="410595"/>
            <a:ext cx="1021278" cy="1481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A74B7F3-D72D-4F96-96CF-0958B7F8A1DA}"/>
              </a:ext>
            </a:extLst>
          </p:cNvPr>
          <p:cNvSpPr/>
          <p:nvPr/>
        </p:nvSpPr>
        <p:spPr>
          <a:xfrm>
            <a:off x="3827763" y="3788038"/>
            <a:ext cx="2982685" cy="36933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775FD1-6EA8-4E5B-9F18-B687C3D9E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3" y="2467420"/>
            <a:ext cx="2414235" cy="18861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24FFDB-E5CF-47B3-A2EC-91E4F6F8327D}"/>
              </a:ext>
            </a:extLst>
          </p:cNvPr>
          <p:cNvSpPr/>
          <p:nvPr/>
        </p:nvSpPr>
        <p:spPr>
          <a:xfrm>
            <a:off x="3761900" y="2306657"/>
            <a:ext cx="3114413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50F72-0724-472D-A96E-2CCB85C2DD75}"/>
              </a:ext>
            </a:extLst>
          </p:cNvPr>
          <p:cNvSpPr/>
          <p:nvPr/>
        </p:nvSpPr>
        <p:spPr>
          <a:xfrm>
            <a:off x="4227446" y="2122718"/>
            <a:ext cx="218331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Upscaling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41BE1F4-174D-45AA-B9A5-43B2C5C43424}"/>
              </a:ext>
            </a:extLst>
          </p:cNvPr>
          <p:cNvCxnSpPr/>
          <p:nvPr/>
        </p:nvCxnSpPr>
        <p:spPr>
          <a:xfrm>
            <a:off x="8586850" y="3691919"/>
            <a:ext cx="3028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E04838-6746-4E97-BBAE-AB8D4A53EE62}"/>
              </a:ext>
            </a:extLst>
          </p:cNvPr>
          <p:cNvSpPr txBox="1"/>
          <p:nvPr/>
        </p:nvSpPr>
        <p:spPr>
          <a:xfrm>
            <a:off x="9022958" y="3756832"/>
            <a:ext cx="2362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Conv2d(3, 3, 256)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4F2FDF-7342-4EB4-93E8-FA9D093E8BBA}"/>
              </a:ext>
            </a:extLst>
          </p:cNvPr>
          <p:cNvSpPr txBox="1"/>
          <p:nvPr/>
        </p:nvSpPr>
        <p:spPr>
          <a:xfrm>
            <a:off x="6874672" y="188178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14. EDSR </a:t>
            </a:r>
            <a:r>
              <a:rPr lang="ko-KR" altLang="en-US" sz="1100" dirty="0"/>
              <a:t>네트워크 구조</a:t>
            </a:r>
            <a:r>
              <a:rPr lang="en-US" altLang="ko-KR" sz="1100" dirty="0"/>
              <a:t>(3)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7264D2-D942-4A23-93F4-A8C51DD74926}"/>
              </a:ext>
            </a:extLst>
          </p:cNvPr>
          <p:cNvSpPr txBox="1"/>
          <p:nvPr/>
        </p:nvSpPr>
        <p:spPr>
          <a:xfrm>
            <a:off x="0" y="4329182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15. EDSR Upscaling </a:t>
            </a:r>
            <a:r>
              <a:rPr lang="ko-KR" altLang="en-US" sz="1100" dirty="0"/>
              <a:t>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38765B-F7F0-4EAB-AC56-0930062A9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067" y="4397033"/>
            <a:ext cx="34861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D9540B-57E9-45DD-9A57-84732CFF21B4}"/>
              </a:ext>
            </a:extLst>
          </p:cNvPr>
          <p:cNvSpPr txBox="1"/>
          <p:nvPr/>
        </p:nvSpPr>
        <p:spPr>
          <a:xfrm>
            <a:off x="457201" y="1503908"/>
            <a:ext cx="11157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최적화 함수</a:t>
            </a:r>
            <a:r>
              <a:rPr lang="en-US" altLang="ko-KR" sz="2000" b="1" dirty="0"/>
              <a:t>(Optimizer)</a:t>
            </a:r>
          </a:p>
          <a:p>
            <a:endParaRPr lang="en-US" altLang="ko-KR" dirty="0"/>
          </a:p>
          <a:p>
            <a:r>
              <a:rPr lang="en-US" altLang="ko-KR" dirty="0"/>
              <a:t>Adam</a:t>
            </a:r>
            <a:r>
              <a:rPr lang="ko-KR" altLang="en-US" dirty="0"/>
              <a:t>을 최적화 함수로 선정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366E4-539F-42BE-9C9F-700A25C05272}"/>
              </a:ext>
            </a:extLst>
          </p:cNvPr>
          <p:cNvSpPr txBox="1"/>
          <p:nvPr/>
        </p:nvSpPr>
        <p:spPr>
          <a:xfrm>
            <a:off x="457201" y="2818131"/>
            <a:ext cx="11157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손실 함수</a:t>
            </a:r>
            <a:r>
              <a:rPr lang="en-US" altLang="ko-KR" sz="2000" b="1" dirty="0"/>
              <a:t>(Cost Function)</a:t>
            </a:r>
          </a:p>
          <a:p>
            <a:endParaRPr lang="en-US" altLang="ko-KR" dirty="0"/>
          </a:p>
          <a:p>
            <a:r>
              <a:rPr lang="en-US" altLang="ko-KR" dirty="0"/>
              <a:t>MSE(</a:t>
            </a:r>
            <a:r>
              <a:rPr lang="ko-KR" altLang="en-US" dirty="0"/>
              <a:t>평균 제곱 오차</a:t>
            </a:r>
            <a:r>
              <a:rPr lang="en-US" altLang="ko-KR" dirty="0"/>
              <a:t>)</a:t>
            </a:r>
            <a:r>
              <a:rPr lang="ko-KR" altLang="en-US" dirty="0"/>
              <a:t>를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DB146-5F37-45FB-99A5-5F89CED07B91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네트워크 구조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A467D-2343-4454-B246-7CD6260DA032}"/>
              </a:ext>
            </a:extLst>
          </p:cNvPr>
          <p:cNvSpPr txBox="1"/>
          <p:nvPr/>
        </p:nvSpPr>
        <p:spPr>
          <a:xfrm>
            <a:off x="163287" y="744950"/>
            <a:ext cx="508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함수</a:t>
            </a:r>
            <a:r>
              <a:rPr lang="en-US" altLang="ko-KR" dirty="0"/>
              <a:t>(Optimizer)</a:t>
            </a:r>
            <a:r>
              <a:rPr lang="ko-KR" altLang="en-US" dirty="0"/>
              <a:t>와 손실함수</a:t>
            </a:r>
            <a:r>
              <a:rPr lang="en-US" altLang="ko-KR" dirty="0"/>
              <a:t>(Cost Function)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11E23-7617-4AF4-89EB-89CAEEA65C85}"/>
              </a:ext>
            </a:extLst>
          </p:cNvPr>
          <p:cNvSpPr txBox="1"/>
          <p:nvPr/>
        </p:nvSpPr>
        <p:spPr>
          <a:xfrm>
            <a:off x="457201" y="4132354"/>
            <a:ext cx="110381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활성화 함수</a:t>
            </a:r>
            <a:r>
              <a:rPr lang="en-US" altLang="ko-KR" sz="2000" b="1" dirty="0"/>
              <a:t>(Activation Function)</a:t>
            </a:r>
          </a:p>
          <a:p>
            <a:endParaRPr lang="en-US" altLang="ko-KR" dirty="0"/>
          </a:p>
          <a:p>
            <a:r>
              <a:rPr lang="ko-KR" altLang="en-US" dirty="0"/>
              <a:t>활성화 함수는 </a:t>
            </a:r>
            <a:r>
              <a:rPr lang="en-US" altLang="ko-KR" dirty="0"/>
              <a:t>Relu(Rectified Linear Unit)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이에 따라 초기화 방식은 </a:t>
            </a:r>
            <a:r>
              <a:rPr lang="en-US" altLang="ko-KR" dirty="0"/>
              <a:t>He </a:t>
            </a:r>
            <a:r>
              <a:rPr lang="ko-KR" altLang="en-US" dirty="0"/>
              <a:t>초기화 방식을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28BBF-60D5-4189-A828-788AB6079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540"/>
          <a:stretch/>
        </p:blipFill>
        <p:spPr>
          <a:xfrm>
            <a:off x="7380593" y="634718"/>
            <a:ext cx="3472543" cy="302486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08058D5-A3D5-4F69-9E14-B0960A074177}"/>
              </a:ext>
            </a:extLst>
          </p:cNvPr>
          <p:cNvGrpSpPr/>
          <p:nvPr/>
        </p:nvGrpSpPr>
        <p:grpSpPr>
          <a:xfrm>
            <a:off x="7805057" y="4308108"/>
            <a:ext cx="2174841" cy="1332351"/>
            <a:chOff x="5070022" y="792646"/>
            <a:chExt cx="857250" cy="5810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DF32F4F-0DB5-4F7E-B230-DB581D90C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022" y="792646"/>
              <a:ext cx="857250" cy="5810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8E007C-CC0A-4F76-8733-4D828C3F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7093" y="1108946"/>
              <a:ext cx="285750" cy="1619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8E7305-B8DD-4B50-A94E-776F973F9FF9}"/>
              </a:ext>
            </a:extLst>
          </p:cNvPr>
          <p:cNvSpPr txBox="1"/>
          <p:nvPr/>
        </p:nvSpPr>
        <p:spPr>
          <a:xfrm>
            <a:off x="7380593" y="3510628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16. ReLU</a:t>
            </a:r>
            <a:r>
              <a:rPr lang="ko-KR" altLang="en-US" sz="1100" dirty="0"/>
              <a:t> 활성화 함수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CB187-BD42-4929-879C-C6D47948F26A}"/>
              </a:ext>
            </a:extLst>
          </p:cNvPr>
          <p:cNvSpPr txBox="1"/>
          <p:nvPr/>
        </p:nvSpPr>
        <p:spPr>
          <a:xfrm>
            <a:off x="7227800" y="5640459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17. He </a:t>
            </a:r>
            <a:r>
              <a:rPr lang="ko-KR" altLang="en-US" sz="1100" dirty="0"/>
              <a:t>초기화 방법의 표준편차 공식</a:t>
            </a:r>
          </a:p>
        </p:txBody>
      </p:sp>
    </p:spTree>
    <p:extLst>
      <p:ext uri="{BB962C8B-B14F-4D97-AF65-F5344CB8AC3E}">
        <p14:creationId xmlns:p14="http://schemas.microsoft.com/office/powerpoint/2010/main" val="271648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EDSR </a:t>
            </a:r>
            <a:r>
              <a:rPr lang="ko-KR" altLang="en-US" sz="2800" dirty="0"/>
              <a:t>성능 그래프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5430170"/>
            <a:ext cx="1103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(</a:t>
            </a:r>
            <a:r>
              <a:rPr lang="ko-KR" altLang="en-US" dirty="0"/>
              <a:t>파란그래프</a:t>
            </a:r>
            <a:r>
              <a:rPr lang="en-US" altLang="ko-KR" dirty="0"/>
              <a:t>) </a:t>
            </a:r>
            <a:r>
              <a:rPr lang="ko-KR" altLang="en-US" dirty="0"/>
              <a:t>업 스케일링 파라미터 수치 </a:t>
            </a:r>
            <a:r>
              <a:rPr lang="en-US" altLang="ko-KR" dirty="0"/>
              <a:t>2</a:t>
            </a:r>
            <a:r>
              <a:rPr lang="ko-KR" altLang="en-US" dirty="0"/>
              <a:t>에 대해 학습한 가중치를 이용하여 학습하는 모델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(</a:t>
            </a:r>
            <a:r>
              <a:rPr lang="ko-KR" altLang="en-US" dirty="0"/>
              <a:t>녹색그래프</a:t>
            </a:r>
            <a:r>
              <a:rPr lang="en-US" altLang="ko-KR" dirty="0"/>
              <a:t>) </a:t>
            </a:r>
            <a:r>
              <a:rPr lang="ko-KR" altLang="en-US" dirty="0"/>
              <a:t>가중치를 랜덤으로 초기화하고 학습하는 모델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E755EC-77B7-4878-812F-570CEC91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871" y="1325985"/>
            <a:ext cx="5714258" cy="3580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CF9D39-B3EE-4CE9-98C5-9D5F429770F8}"/>
              </a:ext>
            </a:extLst>
          </p:cNvPr>
          <p:cNvSpPr txBox="1"/>
          <p:nvPr/>
        </p:nvSpPr>
        <p:spPr>
          <a:xfrm>
            <a:off x="4431323" y="477600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18. EDSR</a:t>
            </a:r>
            <a:r>
              <a:rPr lang="ko-KR" altLang="en-US" sz="1100" dirty="0"/>
              <a:t> 성능 그래프</a:t>
            </a:r>
          </a:p>
        </p:txBody>
      </p:sp>
    </p:spTree>
    <p:extLst>
      <p:ext uri="{BB962C8B-B14F-4D97-AF65-F5344CB8AC3E}">
        <p14:creationId xmlns:p14="http://schemas.microsoft.com/office/powerpoint/2010/main" val="284160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MDSR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4281955"/>
            <a:ext cx="11038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Head(Pre-processing) ResBlock</a:t>
            </a:r>
            <a:r>
              <a:rPr lang="ko-KR" altLang="en-US" dirty="0"/>
              <a:t>의 필터의 크기 </a:t>
            </a:r>
            <a:r>
              <a:rPr lang="en-US" altLang="ko-KR" dirty="0"/>
              <a:t>5*5, </a:t>
            </a:r>
            <a:r>
              <a:rPr lang="ko-KR" altLang="en-US" dirty="0"/>
              <a:t>전체 필터의 개수 </a:t>
            </a:r>
            <a:r>
              <a:rPr lang="en-US" altLang="ko-KR" dirty="0"/>
              <a:t>64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필터의 크기를 크게 만들어서 특정 스케일에 대하여 모델을 얇게 유지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기존 </a:t>
            </a:r>
            <a:r>
              <a:rPr lang="en-US" altLang="ko-KR" dirty="0"/>
              <a:t>Upscaling </a:t>
            </a:r>
            <a:r>
              <a:rPr lang="ko-KR" altLang="en-US" dirty="0"/>
              <a:t>부분을 업 스케일링 수치에 따라 병렬 처리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기존 </a:t>
            </a:r>
            <a:r>
              <a:rPr lang="en-US" altLang="ko-KR" dirty="0"/>
              <a:t>Multi-Scale </a:t>
            </a:r>
            <a:r>
              <a:rPr lang="ko-KR" altLang="en-US" dirty="0"/>
              <a:t>모델과 비교해</a:t>
            </a:r>
            <a:r>
              <a:rPr lang="en-US" altLang="ko-KR" dirty="0"/>
              <a:t> 5</a:t>
            </a:r>
            <a:r>
              <a:rPr lang="ko-KR" altLang="en-US" dirty="0"/>
              <a:t>배 깊어지고 </a:t>
            </a:r>
            <a:r>
              <a:rPr lang="en-US" altLang="ko-KR" dirty="0"/>
              <a:t>2.5</a:t>
            </a:r>
            <a:r>
              <a:rPr lang="ko-KR" altLang="en-US" dirty="0"/>
              <a:t>배 파라미터 개수가 증가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C3A2F-DD4D-4E3D-A0F8-91717510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1096988"/>
            <a:ext cx="5035880" cy="3033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77C88D-2419-49EC-91BA-B49B6BFF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8382"/>
            <a:ext cx="4776294" cy="22624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3FA-5B19-43F6-8FD0-BF893EB86383}"/>
              </a:ext>
            </a:extLst>
          </p:cNvPr>
          <p:cNvSpPr/>
          <p:nvPr/>
        </p:nvSpPr>
        <p:spPr>
          <a:xfrm>
            <a:off x="1187532" y="1132567"/>
            <a:ext cx="1021278" cy="2780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83246F-D89F-480B-824F-CDF62F276A68}"/>
              </a:ext>
            </a:extLst>
          </p:cNvPr>
          <p:cNvSpPr/>
          <p:nvPr/>
        </p:nvSpPr>
        <p:spPr>
          <a:xfrm>
            <a:off x="4095008" y="1132567"/>
            <a:ext cx="1021278" cy="2780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2DC87-7C53-4F95-A56B-2BE24B084842}"/>
              </a:ext>
            </a:extLst>
          </p:cNvPr>
          <p:cNvSpPr txBox="1"/>
          <p:nvPr/>
        </p:nvSpPr>
        <p:spPr>
          <a:xfrm>
            <a:off x="1430206" y="399984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19. MDSR </a:t>
            </a:r>
            <a:r>
              <a:rPr lang="ko-KR" altLang="en-US" sz="1100" dirty="0"/>
              <a:t>네트워크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40E94B-D7E8-4B75-922F-11AB7BDC1761}"/>
              </a:ext>
            </a:extLst>
          </p:cNvPr>
          <p:cNvSpPr txBox="1"/>
          <p:nvPr/>
        </p:nvSpPr>
        <p:spPr>
          <a:xfrm>
            <a:off x="7289701" y="3651652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20. MDSR </a:t>
            </a:r>
            <a:r>
              <a:rPr lang="ko-KR" altLang="en-US" sz="1100" dirty="0"/>
              <a:t>성능 비교 테이블</a:t>
            </a:r>
          </a:p>
        </p:txBody>
      </p:sp>
    </p:spTree>
    <p:extLst>
      <p:ext uri="{BB962C8B-B14F-4D97-AF65-F5344CB8AC3E}">
        <p14:creationId xmlns:p14="http://schemas.microsoft.com/office/powerpoint/2010/main" val="14493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925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성능 테스트</a:t>
            </a:r>
          </a:p>
        </p:txBody>
      </p:sp>
    </p:spTree>
    <p:extLst>
      <p:ext uri="{BB962C8B-B14F-4D97-AF65-F5344CB8AC3E}">
        <p14:creationId xmlns:p14="http://schemas.microsoft.com/office/powerpoint/2010/main" val="318283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보충 설명</a:t>
            </a:r>
          </a:p>
        </p:txBody>
      </p:sp>
    </p:spTree>
    <p:extLst>
      <p:ext uri="{BB962C8B-B14F-4D97-AF65-F5344CB8AC3E}">
        <p14:creationId xmlns:p14="http://schemas.microsoft.com/office/powerpoint/2010/main" val="293750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실험에 사용된 데이터 셋 정보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0910969-1A2B-44D5-9CAC-56AE86C39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25241"/>
              </p:ext>
            </p:extLst>
          </p:nvPr>
        </p:nvGraphicFramePr>
        <p:xfrm>
          <a:off x="760186" y="1458815"/>
          <a:ext cx="8003721" cy="81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907">
                  <a:extLst>
                    <a:ext uri="{9D8B030D-6E8A-4147-A177-3AD203B41FA5}">
                      <a16:colId xmlns:a16="http://schemas.microsoft.com/office/drawing/2014/main" val="4283474040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923356059"/>
                    </a:ext>
                  </a:extLst>
                </a:gridCol>
                <a:gridCol w="2808514">
                  <a:extLst>
                    <a:ext uri="{9D8B030D-6E8A-4147-A177-3AD203B41FA5}">
                      <a16:colId xmlns:a16="http://schemas.microsoft.com/office/drawing/2014/main" val="4104835548"/>
                    </a:ext>
                  </a:extLst>
                </a:gridCol>
              </a:tblGrid>
              <a:tr h="309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252092"/>
                  </a:ext>
                </a:extLst>
              </a:tr>
              <a:tr h="45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DIV2K_train_HR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png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Folder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800 Images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43564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EE8A99F-96D8-40C4-838E-B89EEAB4F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590813"/>
              </p:ext>
            </p:extLst>
          </p:nvPr>
        </p:nvGraphicFramePr>
        <p:xfrm>
          <a:off x="760186" y="4358906"/>
          <a:ext cx="8003721" cy="81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907">
                  <a:extLst>
                    <a:ext uri="{9D8B030D-6E8A-4147-A177-3AD203B41FA5}">
                      <a16:colId xmlns:a16="http://schemas.microsoft.com/office/drawing/2014/main" val="4283474040"/>
                    </a:ext>
                  </a:extLst>
                </a:gridCol>
                <a:gridCol w="2516414">
                  <a:extLst>
                    <a:ext uri="{9D8B030D-6E8A-4147-A177-3AD203B41FA5}">
                      <a16:colId xmlns:a16="http://schemas.microsoft.com/office/drawing/2014/main" val="923356059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4104835548"/>
                    </a:ext>
                  </a:extLst>
                </a:gridCol>
              </a:tblGrid>
              <a:tr h="3097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파일 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파일 형식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252092"/>
                  </a:ext>
                </a:extLst>
              </a:tr>
              <a:tr h="45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DIV2K_valid_HR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png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Folder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 Images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4356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760186" y="5696666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개의 </a:t>
            </a:r>
            <a:r>
              <a:rPr lang="en-US" altLang="ko-KR" dirty="0"/>
              <a:t>PNG </a:t>
            </a:r>
            <a:r>
              <a:rPr lang="ko-KR" altLang="en-US" dirty="0"/>
              <a:t>형식 이미지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41F82-5CC2-47DD-8380-B6704E185A64}"/>
              </a:ext>
            </a:extLst>
          </p:cNvPr>
          <p:cNvSpPr txBox="1"/>
          <p:nvPr/>
        </p:nvSpPr>
        <p:spPr>
          <a:xfrm>
            <a:off x="760187" y="976668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데이터</a:t>
            </a:r>
            <a:r>
              <a:rPr lang="en-US" altLang="ko-KR" dirty="0"/>
              <a:t>(Train Dataset)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5C7F2-F7D7-41B2-A0BC-8F9D15023CD6}"/>
              </a:ext>
            </a:extLst>
          </p:cNvPr>
          <p:cNvSpPr txBox="1"/>
          <p:nvPr/>
        </p:nvSpPr>
        <p:spPr>
          <a:xfrm>
            <a:off x="760187" y="3777475"/>
            <a:ext cx="274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평가 데이터</a:t>
            </a:r>
            <a:r>
              <a:rPr lang="en-US" altLang="ko-KR" dirty="0"/>
              <a:t>(Eval Dataset)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BA197-4F75-4EDA-8791-A22841999B96}"/>
              </a:ext>
            </a:extLst>
          </p:cNvPr>
          <p:cNvSpPr txBox="1"/>
          <p:nvPr/>
        </p:nvSpPr>
        <p:spPr>
          <a:xfrm>
            <a:off x="760186" y="2711193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800</a:t>
            </a:r>
            <a:r>
              <a:rPr lang="ko-KR" altLang="en-US" dirty="0"/>
              <a:t>개의 </a:t>
            </a:r>
            <a:r>
              <a:rPr lang="en-US" altLang="ko-KR" dirty="0"/>
              <a:t>PNG </a:t>
            </a:r>
            <a:r>
              <a:rPr lang="ko-KR" altLang="en-US" dirty="0"/>
              <a:t>형식 이미지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61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SRResNet,</a:t>
            </a:r>
            <a:r>
              <a:rPr lang="ko-KR" altLang="en-US" sz="3200" dirty="0"/>
              <a:t> </a:t>
            </a:r>
            <a:r>
              <a:rPr lang="en-US" altLang="ko-KR" sz="3200" dirty="0"/>
              <a:t>EDSR, MDSR </a:t>
            </a:r>
            <a:r>
              <a:rPr lang="ko-KR" altLang="en-US" sz="3200" dirty="0"/>
              <a:t>성능 비교 테스트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23FDD-A9F4-48EA-8BEF-46342B47838D}"/>
              </a:ext>
            </a:extLst>
          </p:cNvPr>
          <p:cNvSpPr txBox="1"/>
          <p:nvPr/>
        </p:nvSpPr>
        <p:spPr>
          <a:xfrm>
            <a:off x="576943" y="2757334"/>
            <a:ext cx="1103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EDSR+, MDSR+</a:t>
            </a:r>
            <a:r>
              <a:rPr lang="ko-KR" altLang="en-US" dirty="0"/>
              <a:t>는 각각의 모델에서 학습이 가장 잘 된 모델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5E4ECB-0246-4B1E-BA30-7DFB7BA6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802489"/>
            <a:ext cx="10878007" cy="1756929"/>
          </a:xfrm>
          <a:prstGeom prst="rect">
            <a:avLst/>
          </a:prstGeom>
        </p:spPr>
      </p:pic>
      <p:pic>
        <p:nvPicPr>
          <p:cNvPr id="7" name="그림 6" descr="실외, 포유류, 대형, 기린이(가) 표시된 사진&#10;&#10;자동 생성된 설명">
            <a:extLst>
              <a:ext uri="{FF2B5EF4-FFF2-40B4-BE49-F238E27FC236}">
                <a16:creationId xmlns:a16="http://schemas.microsoft.com/office/drawing/2014/main" id="{75CD0560-6964-4679-A25C-623F322820F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3324582"/>
            <a:ext cx="4359563" cy="2452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3B798-B83C-45F2-82E5-FBB4F700B79B}"/>
              </a:ext>
            </a:extLst>
          </p:cNvPr>
          <p:cNvSpPr txBox="1"/>
          <p:nvPr/>
        </p:nvSpPr>
        <p:spPr>
          <a:xfrm>
            <a:off x="1483932" y="5843947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21. EDSR </a:t>
            </a:r>
            <a:r>
              <a:rPr lang="ko-KR" altLang="en-US" sz="1100" dirty="0"/>
              <a:t>테스트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321CA-326A-4A6D-B8A3-A3B70719799B}"/>
              </a:ext>
            </a:extLst>
          </p:cNvPr>
          <p:cNvSpPr txBox="1"/>
          <p:nvPr/>
        </p:nvSpPr>
        <p:spPr>
          <a:xfrm>
            <a:off x="3984171" y="2462169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19. SRResNet, EDSR, MDSR </a:t>
            </a:r>
            <a:r>
              <a:rPr lang="ko-KR" altLang="en-US" sz="1100" dirty="0"/>
              <a:t>성능 비교 테이블</a:t>
            </a:r>
          </a:p>
        </p:txBody>
      </p:sp>
      <p:pic>
        <p:nvPicPr>
          <p:cNvPr id="3" name="그림 2" descr="실외, 포유류, 가지, 앉아있는이(가) 표시된 사진&#10;&#10;자동 생성된 설명">
            <a:extLst>
              <a:ext uri="{FF2B5EF4-FFF2-40B4-BE49-F238E27FC236}">
                <a16:creationId xmlns:a16="http://schemas.microsoft.com/office/drawing/2014/main" id="{C74E8C3B-5713-434C-B713-CF1336350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08" y="3324581"/>
            <a:ext cx="4359564" cy="2452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0C93F-90FF-4371-A9F9-7234F8D5ACBF}"/>
              </a:ext>
            </a:extLst>
          </p:cNvPr>
          <p:cNvSpPr txBox="1"/>
          <p:nvPr/>
        </p:nvSpPr>
        <p:spPr>
          <a:xfrm>
            <a:off x="7378716" y="584394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22. MDSR </a:t>
            </a:r>
            <a:r>
              <a:rPr lang="ko-KR" altLang="en-US" sz="1100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1241609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2379110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A2BAD3-408A-469F-847D-D2A24EF9CBF0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요약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51052-F509-445C-9DAE-03D883C96783}"/>
              </a:ext>
            </a:extLst>
          </p:cNvPr>
          <p:cNvSpPr txBox="1"/>
          <p:nvPr/>
        </p:nvSpPr>
        <p:spPr>
          <a:xfrm>
            <a:off x="3984171" y="3429000"/>
            <a:ext cx="4073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23. EDSR </a:t>
            </a:r>
            <a:r>
              <a:rPr lang="ko-KR" altLang="en-US" sz="1100" dirty="0"/>
              <a:t>전체 네트워크 구조</a:t>
            </a:r>
            <a:r>
              <a:rPr lang="en-US" altLang="ko-KR" sz="1100" dirty="0"/>
              <a:t>(2)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A2ED-ED74-41F6-BFCE-FDD4B083470D}"/>
              </a:ext>
            </a:extLst>
          </p:cNvPr>
          <p:cNvSpPr txBox="1"/>
          <p:nvPr/>
        </p:nvSpPr>
        <p:spPr>
          <a:xfrm>
            <a:off x="300840" y="3797360"/>
            <a:ext cx="11590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SRResNet</a:t>
            </a:r>
            <a:r>
              <a:rPr lang="ko-KR" altLang="en-US" dirty="0"/>
              <a:t>을 개선한 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원본 이미지를 그대로 학습 데이터로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32</a:t>
            </a:r>
            <a:r>
              <a:rPr lang="ko-KR" altLang="en-US" dirty="0"/>
              <a:t>개의 </a:t>
            </a:r>
            <a:r>
              <a:rPr lang="en-US" altLang="ko-KR" dirty="0"/>
              <a:t>ResBlock</a:t>
            </a:r>
            <a:r>
              <a:rPr lang="ko-KR" altLang="en-US" dirty="0"/>
              <a:t>을 사용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ResBlock</a:t>
            </a:r>
            <a:r>
              <a:rPr lang="ko-KR" altLang="en-US" dirty="0"/>
              <a:t>간 스킵 커넥션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ResBlock</a:t>
            </a:r>
            <a:r>
              <a:rPr lang="ko-KR" altLang="en-US" dirty="0"/>
              <a:t>은 </a:t>
            </a:r>
            <a:r>
              <a:rPr lang="en-US" altLang="ko-KR" dirty="0"/>
              <a:t>BN</a:t>
            </a:r>
            <a:r>
              <a:rPr lang="ko-KR" altLang="en-US" dirty="0"/>
              <a:t>층을 제외한 </a:t>
            </a:r>
            <a:r>
              <a:rPr lang="en-US" altLang="ko-KR" dirty="0"/>
              <a:t>Conv, ReLU, Conv 3</a:t>
            </a:r>
            <a:r>
              <a:rPr lang="ko-KR" altLang="en-US" dirty="0"/>
              <a:t>개층으로 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PixelShuffle</a:t>
            </a:r>
            <a:r>
              <a:rPr lang="ko-KR" altLang="en-US" dirty="0"/>
              <a:t>을 이용한 업 스케일링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286A5D-E03A-4C23-BE9A-9C51108B6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01" y="586074"/>
            <a:ext cx="6207796" cy="28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5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Convolution Transpose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DC30-5AF2-4815-8328-A5B475EF76EF}"/>
              </a:ext>
            </a:extLst>
          </p:cNvPr>
          <p:cNvSpPr txBox="1"/>
          <p:nvPr/>
        </p:nvSpPr>
        <p:spPr>
          <a:xfrm>
            <a:off x="7127006" y="4226878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2. Deconvolution </a:t>
            </a:r>
            <a:r>
              <a:rPr lang="ko-KR" altLang="en-US" sz="1100" dirty="0"/>
              <a:t>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D241F-E1EE-4279-8EBC-3F93B6EAEE3F}"/>
              </a:ext>
            </a:extLst>
          </p:cNvPr>
          <p:cNvSpPr txBox="1"/>
          <p:nvPr/>
        </p:nvSpPr>
        <p:spPr>
          <a:xfrm>
            <a:off x="1197221" y="4226878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1. Convolution</a:t>
            </a:r>
            <a:r>
              <a:rPr lang="ko-KR" altLang="en-US" sz="1100" dirty="0"/>
              <a:t>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622E6-4378-4B22-9201-FFC68A6390AE}"/>
              </a:ext>
            </a:extLst>
          </p:cNvPr>
          <p:cNvSpPr txBox="1"/>
          <p:nvPr/>
        </p:nvSpPr>
        <p:spPr>
          <a:xfrm>
            <a:off x="249383" y="4901812"/>
            <a:ext cx="11649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Convolution </a:t>
            </a:r>
            <a:r>
              <a:rPr lang="ko-KR" altLang="en-US" dirty="0"/>
              <a:t>연산은 </a:t>
            </a:r>
            <a:r>
              <a:rPr lang="en-US" altLang="ko-KR" dirty="0"/>
              <a:t>Many to One</a:t>
            </a:r>
            <a:r>
              <a:rPr lang="ko-KR" altLang="en-US" dirty="0"/>
              <a:t>의 관계를 형성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Deconvolution </a:t>
            </a:r>
            <a:r>
              <a:rPr lang="ko-KR" altLang="en-US" dirty="0"/>
              <a:t>연산은 </a:t>
            </a:r>
            <a:r>
              <a:rPr lang="en-US" altLang="ko-KR" dirty="0"/>
              <a:t>One to Many</a:t>
            </a:r>
            <a:r>
              <a:rPr lang="ko-KR" altLang="en-US" dirty="0"/>
              <a:t>의 관계를 형성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Deconvolution </a:t>
            </a:r>
            <a:r>
              <a:rPr lang="ko-KR" altLang="en-US" dirty="0"/>
              <a:t>연산은 </a:t>
            </a:r>
            <a:r>
              <a:rPr lang="en-US" altLang="ko-KR" dirty="0"/>
              <a:t>Convolution </a:t>
            </a:r>
            <a:r>
              <a:rPr lang="ko-KR" altLang="en-US" dirty="0"/>
              <a:t>연산의 역 연산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1DF242-724A-4D5F-8642-DF5A515E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14" y="802489"/>
            <a:ext cx="4202681" cy="3334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F9CB59-3567-4E5B-ADD8-B1FBA0AF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06" y="652237"/>
            <a:ext cx="5721554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0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Convolution Transpose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DC30-5AF2-4815-8328-A5B475EF76EF}"/>
              </a:ext>
            </a:extLst>
          </p:cNvPr>
          <p:cNvSpPr txBox="1"/>
          <p:nvPr/>
        </p:nvSpPr>
        <p:spPr>
          <a:xfrm>
            <a:off x="7127006" y="392407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4. Convolutional Transpose </a:t>
            </a:r>
            <a:r>
              <a:rPr lang="ko-KR" altLang="en-US" sz="1100" dirty="0"/>
              <a:t>연산 수행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D241F-E1EE-4279-8EBC-3F93B6EAEE3F}"/>
              </a:ext>
            </a:extLst>
          </p:cNvPr>
          <p:cNvSpPr txBox="1"/>
          <p:nvPr/>
        </p:nvSpPr>
        <p:spPr>
          <a:xfrm>
            <a:off x="919319" y="392407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3. Convolution </a:t>
            </a:r>
            <a:r>
              <a:rPr lang="ko-KR" altLang="en-US" sz="1100" dirty="0"/>
              <a:t>연산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622E6-4378-4B22-9201-FFC68A6390AE}"/>
              </a:ext>
            </a:extLst>
          </p:cNvPr>
          <p:cNvSpPr txBox="1"/>
          <p:nvPr/>
        </p:nvSpPr>
        <p:spPr>
          <a:xfrm>
            <a:off x="249383" y="4901812"/>
            <a:ext cx="11649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Out Padding</a:t>
            </a:r>
            <a:r>
              <a:rPr lang="ko-KR" altLang="en-US" dirty="0"/>
              <a:t>을 이용하여 각 특징을 떨어트리고 각 빈 공간은 </a:t>
            </a:r>
            <a:r>
              <a:rPr lang="en-US" altLang="ko-KR" dirty="0"/>
              <a:t>0</a:t>
            </a:r>
            <a:r>
              <a:rPr lang="ko-KR" altLang="en-US" dirty="0"/>
              <a:t>으로 채운다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Zero-Padding</a:t>
            </a:r>
            <a:r>
              <a:rPr lang="ko-KR" altLang="en-US" dirty="0"/>
              <a:t>을 이용하여 대상 </a:t>
            </a:r>
            <a:r>
              <a:rPr lang="ko-KR" altLang="en-US"/>
              <a:t>크기만큼 외각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LR(Low Resolution) </a:t>
            </a:r>
            <a:r>
              <a:rPr lang="ko-KR" altLang="en-US" dirty="0"/>
              <a:t>이미지와 </a:t>
            </a:r>
            <a:r>
              <a:rPr lang="en-US" altLang="ko-KR" dirty="0"/>
              <a:t>HR(High Resolution) </a:t>
            </a:r>
            <a:r>
              <a:rPr lang="ko-KR" altLang="en-US" dirty="0"/>
              <a:t>이미지의 차이를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18900-F053-4936-838F-F5DC690FA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21" y="1180873"/>
            <a:ext cx="2800350" cy="2743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822E0D-F760-4C95-96F4-32709E897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16" y="589272"/>
            <a:ext cx="2933734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80FFF-3A67-4C9E-A91D-C4AD44D14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45887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Super-Resolution</a:t>
            </a:r>
            <a:r>
              <a:rPr lang="ko-KR" altLang="en-US" sz="3200" dirty="0"/>
              <a:t>의 다양한 기술들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6543F-72E6-462A-9DF8-04A371921A54}"/>
              </a:ext>
            </a:extLst>
          </p:cNvPr>
          <p:cNvSpPr txBox="1"/>
          <p:nvPr/>
        </p:nvSpPr>
        <p:spPr>
          <a:xfrm>
            <a:off x="566527" y="4919199"/>
            <a:ext cx="11038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1. SR</a:t>
            </a:r>
            <a:r>
              <a:rPr lang="ko-KR" altLang="en-US" sz="1100" dirty="0"/>
              <a:t>기술에 관한 기술들을 정리한 다이어그램</a:t>
            </a:r>
            <a:endParaRPr lang="en-US" altLang="ko-KR" sz="1100" dirty="0"/>
          </a:p>
        </p:txBody>
      </p:sp>
      <p:pic>
        <p:nvPicPr>
          <p:cNvPr id="3" name="그림 2" descr="스크린샷, 컴퓨터, 노트북, 화면이(가) 표시된 사진&#10;&#10;자동 생성된 설명">
            <a:extLst>
              <a:ext uri="{FF2B5EF4-FFF2-40B4-BE49-F238E27FC236}">
                <a16:creationId xmlns:a16="http://schemas.microsoft.com/office/drawing/2014/main" id="{F1B50559-840B-46F5-9C8A-8A4B13829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796"/>
            <a:ext cx="12171168" cy="370840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AB8961F-7E55-419E-B6BB-309F329A1B80}"/>
              </a:ext>
            </a:extLst>
          </p:cNvPr>
          <p:cNvSpPr/>
          <p:nvPr/>
        </p:nvSpPr>
        <p:spPr>
          <a:xfrm>
            <a:off x="2475244" y="3201007"/>
            <a:ext cx="914400" cy="550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1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Residual</a:t>
            </a:r>
            <a:r>
              <a:rPr lang="ko-KR" altLang="en-US" sz="3200" dirty="0"/>
              <a:t> </a:t>
            </a:r>
            <a:r>
              <a:rPr lang="en-US" altLang="ko-KR" sz="3200" dirty="0"/>
              <a:t>Network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DC30-5AF2-4815-8328-A5B475EF76EF}"/>
              </a:ext>
            </a:extLst>
          </p:cNvPr>
          <p:cNvSpPr txBox="1"/>
          <p:nvPr/>
        </p:nvSpPr>
        <p:spPr>
          <a:xfrm>
            <a:off x="7127006" y="392407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3. Residual</a:t>
            </a:r>
            <a:r>
              <a:rPr lang="ko-KR" altLang="en-US" sz="1100" dirty="0"/>
              <a:t> </a:t>
            </a:r>
            <a:r>
              <a:rPr lang="en-US" altLang="ko-KR" sz="1100" dirty="0"/>
              <a:t>Network</a:t>
            </a:r>
            <a:r>
              <a:rPr lang="ko-KR" altLang="en-US" sz="1100" dirty="0"/>
              <a:t> 구조 간략도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D241F-E1EE-4279-8EBC-3F93B6EAEE3F}"/>
              </a:ext>
            </a:extLst>
          </p:cNvPr>
          <p:cNvSpPr txBox="1"/>
          <p:nvPr/>
        </p:nvSpPr>
        <p:spPr>
          <a:xfrm>
            <a:off x="1137844" y="3924073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2. Linear Network </a:t>
            </a:r>
            <a:r>
              <a:rPr lang="ko-KR" altLang="en-US" sz="1100" dirty="0"/>
              <a:t>구조 간략도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5BB0BE-361C-4A7C-8175-4AF311187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81" y="1163688"/>
            <a:ext cx="4163473" cy="256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2622E6-4378-4B22-9201-FFC68A6390AE}"/>
              </a:ext>
            </a:extLst>
          </p:cNvPr>
          <p:cNvSpPr txBox="1"/>
          <p:nvPr/>
        </p:nvSpPr>
        <p:spPr>
          <a:xfrm>
            <a:off x="249383" y="4901812"/>
            <a:ext cx="11649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깊은 네트워크의 역전파 과정에서 기울기 소실현상</a:t>
            </a:r>
            <a:r>
              <a:rPr lang="en-US" altLang="ko-KR" dirty="0"/>
              <a:t>, </a:t>
            </a:r>
            <a:r>
              <a:rPr lang="ko-KR" altLang="en-US" dirty="0"/>
              <a:t>폭주현상의 발생 가능성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위 문제를 해결하기 위해 </a:t>
            </a:r>
            <a:r>
              <a:rPr lang="en-US" altLang="ko-KR" dirty="0"/>
              <a:t>Residual Network </a:t>
            </a:r>
            <a:r>
              <a:rPr lang="ko-KR" altLang="en-US" dirty="0"/>
              <a:t>제안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LR(Low Resolution) </a:t>
            </a:r>
            <a:r>
              <a:rPr lang="ko-KR" altLang="en-US" dirty="0"/>
              <a:t>이미지와 </a:t>
            </a:r>
            <a:r>
              <a:rPr lang="en-US" altLang="ko-KR" dirty="0"/>
              <a:t>HR(High Resolution) </a:t>
            </a:r>
            <a:r>
              <a:rPr lang="ko-KR" altLang="en-US" dirty="0"/>
              <a:t>이미지의 차이를 학습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F6DE833-07D0-4ADF-B2D4-BAD8E3962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71" y="1029445"/>
            <a:ext cx="2363300" cy="28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7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396CF-63A2-4B26-BF70-AFFEEC9F382C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VDSR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E2AC7D-FB3B-48EB-8AD0-45CE48E73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8"/>
          <a:stretch/>
        </p:blipFill>
        <p:spPr>
          <a:xfrm>
            <a:off x="278090" y="1197107"/>
            <a:ext cx="7412162" cy="16554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532D04-AFF3-4DE6-9CF5-F437259ED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21" y="3482221"/>
            <a:ext cx="7278731" cy="24515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242311-3879-4BF8-AE94-AAB3137EC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482" y="1532507"/>
            <a:ext cx="3899428" cy="3899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AC204E-C209-49DB-BE8A-88433879DD85}"/>
              </a:ext>
            </a:extLst>
          </p:cNvPr>
          <p:cNvSpPr txBox="1"/>
          <p:nvPr/>
        </p:nvSpPr>
        <p:spPr>
          <a:xfrm>
            <a:off x="2026560" y="2852555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4. VDSR </a:t>
            </a:r>
            <a:r>
              <a:rPr lang="ko-KR" altLang="en-US" sz="1100" dirty="0"/>
              <a:t>전체 네트워크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02AAF-CE23-4646-AE37-E8D710BA1EDF}"/>
              </a:ext>
            </a:extLst>
          </p:cNvPr>
          <p:cNvSpPr txBox="1"/>
          <p:nvPr/>
        </p:nvSpPr>
        <p:spPr>
          <a:xfrm>
            <a:off x="2386208" y="5933776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5. </a:t>
            </a:r>
            <a:r>
              <a:rPr lang="ko-KR" altLang="en-US" sz="1100" dirty="0"/>
              <a:t>다른 </a:t>
            </a:r>
            <a:r>
              <a:rPr lang="en-US" altLang="ko-KR" sz="1100" dirty="0"/>
              <a:t>SR</a:t>
            </a:r>
            <a:r>
              <a:rPr lang="ko-KR" altLang="en-US" sz="1100" dirty="0"/>
              <a:t>기술과 </a:t>
            </a:r>
            <a:r>
              <a:rPr lang="en-US" altLang="ko-KR" sz="1100" dirty="0"/>
              <a:t>VDSR</a:t>
            </a:r>
            <a:r>
              <a:rPr lang="ko-KR" altLang="en-US" sz="1100" dirty="0"/>
              <a:t>과의 성능 비교표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189B6-67DB-4C35-BA02-87FCB7BB49E2}"/>
              </a:ext>
            </a:extLst>
          </p:cNvPr>
          <p:cNvSpPr txBox="1"/>
          <p:nvPr/>
        </p:nvSpPr>
        <p:spPr>
          <a:xfrm>
            <a:off x="8451125" y="5436847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6. VDSR </a:t>
            </a:r>
            <a:r>
              <a:rPr lang="ko-KR" altLang="en-US" sz="1100" dirty="0"/>
              <a:t>성능 그래프</a:t>
            </a:r>
          </a:p>
        </p:txBody>
      </p:sp>
    </p:spTree>
    <p:extLst>
      <p:ext uri="{BB962C8B-B14F-4D97-AF65-F5344CB8AC3E}">
        <p14:creationId xmlns:p14="http://schemas.microsoft.com/office/powerpoint/2010/main" val="89729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8A8CC-02C3-440D-91A0-8D1406CBEFBE}"/>
              </a:ext>
            </a:extLst>
          </p:cNvPr>
          <p:cNvSpPr txBox="1"/>
          <p:nvPr/>
        </p:nvSpPr>
        <p:spPr>
          <a:xfrm>
            <a:off x="163286" y="217714"/>
            <a:ext cx="7641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VDSR</a:t>
            </a:r>
            <a:r>
              <a:rPr lang="ko-KR" altLang="en-US" sz="2800" dirty="0"/>
              <a:t>의 문제점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9ED21-2839-4971-9F7F-25FF79BC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07" y="1077332"/>
            <a:ext cx="4835303" cy="3365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103DEB-AB37-489A-8976-E1459FBB1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982"/>
          <a:stretch/>
        </p:blipFill>
        <p:spPr>
          <a:xfrm>
            <a:off x="576943" y="2464467"/>
            <a:ext cx="5201352" cy="1566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64096C-593A-4694-89C8-F546836656F1}"/>
              </a:ext>
            </a:extLst>
          </p:cNvPr>
          <p:cNvSpPr txBox="1"/>
          <p:nvPr/>
        </p:nvSpPr>
        <p:spPr>
          <a:xfrm>
            <a:off x="1333302" y="4030688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7. SRGAN(SRResNet) </a:t>
            </a:r>
            <a:r>
              <a:rPr lang="ko-KR" altLang="en-US" sz="1100" dirty="0"/>
              <a:t>네트워크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7E2FB-2A04-4912-8160-91D234696E5C}"/>
              </a:ext>
            </a:extLst>
          </p:cNvPr>
          <p:cNvSpPr txBox="1"/>
          <p:nvPr/>
        </p:nvSpPr>
        <p:spPr>
          <a:xfrm>
            <a:off x="7166681" y="4443082"/>
            <a:ext cx="3329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그림 </a:t>
            </a:r>
            <a:r>
              <a:rPr lang="en-US" altLang="ko-KR" sz="1100" dirty="0"/>
              <a:t>8. ResNet</a:t>
            </a:r>
            <a:r>
              <a:rPr lang="ko-KR" altLang="en-US" sz="1100" dirty="0"/>
              <a:t>의 </a:t>
            </a:r>
            <a:r>
              <a:rPr lang="en-US" altLang="ko-KR" sz="1100" dirty="0"/>
              <a:t>ResBlock</a:t>
            </a:r>
            <a:r>
              <a:rPr lang="ko-KR" altLang="en-US" sz="1100" dirty="0"/>
              <a:t>의 변화과정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39DDA-3969-401C-A7EE-B49C49686388}"/>
              </a:ext>
            </a:extLst>
          </p:cNvPr>
          <p:cNvSpPr txBox="1"/>
          <p:nvPr/>
        </p:nvSpPr>
        <p:spPr>
          <a:xfrm>
            <a:off x="271154" y="4858245"/>
            <a:ext cx="11649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기존 </a:t>
            </a:r>
            <a:r>
              <a:rPr lang="en-US" altLang="ko-KR" dirty="0"/>
              <a:t>ResNet</a:t>
            </a:r>
            <a:r>
              <a:rPr lang="ko-KR" altLang="en-US" dirty="0"/>
              <a:t>은 이미지 처리를 분류와 탐지에 초점</a:t>
            </a:r>
            <a:r>
              <a:rPr lang="en-US" altLang="ko-KR" dirty="0"/>
              <a:t>, Bicubic</a:t>
            </a:r>
            <a:r>
              <a:rPr lang="ko-KR" altLang="en-US" dirty="0"/>
              <a:t> </a:t>
            </a:r>
            <a:r>
              <a:rPr lang="en-US" altLang="ko-KR" dirty="0"/>
              <a:t>Interpolation</a:t>
            </a:r>
            <a:r>
              <a:rPr lang="ko-KR" altLang="en-US" dirty="0"/>
              <a:t>으로 인한 부작용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SRResNet</a:t>
            </a:r>
            <a:r>
              <a:rPr lang="ko-KR" altLang="en-US" dirty="0"/>
              <a:t>은 </a:t>
            </a:r>
            <a:r>
              <a:rPr lang="en-US" altLang="ko-KR" dirty="0"/>
              <a:t>ResNet</a:t>
            </a:r>
            <a:r>
              <a:rPr lang="ko-KR" altLang="en-US" dirty="0"/>
              <a:t>을 </a:t>
            </a:r>
            <a:r>
              <a:rPr lang="en-US" altLang="ko-KR" dirty="0"/>
              <a:t>SR</a:t>
            </a:r>
            <a:r>
              <a:rPr lang="ko-KR" altLang="en-US" dirty="0"/>
              <a:t>에 적합하게 재설계한 모델</a:t>
            </a:r>
            <a:r>
              <a:rPr lang="en-US" altLang="ko-KR" dirty="0"/>
              <a:t>, SRGAN</a:t>
            </a:r>
            <a:r>
              <a:rPr lang="ko-KR" altLang="en-US" dirty="0"/>
              <a:t>의 </a:t>
            </a:r>
            <a:r>
              <a:rPr lang="en-US" altLang="ko-KR" dirty="0"/>
              <a:t>Generator </a:t>
            </a:r>
            <a:r>
              <a:rPr lang="ko-KR" altLang="en-US" dirty="0"/>
              <a:t>모델에 적용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EDSR</a:t>
            </a:r>
            <a:r>
              <a:rPr lang="ko-KR" altLang="en-US" dirty="0"/>
              <a:t>은 </a:t>
            </a:r>
            <a:r>
              <a:rPr lang="en-US" altLang="ko-KR" dirty="0"/>
              <a:t>SRResNet</a:t>
            </a:r>
            <a:r>
              <a:rPr lang="ko-KR" altLang="en-US" dirty="0"/>
              <a:t>을 개선한 모델</a:t>
            </a:r>
          </a:p>
        </p:txBody>
      </p:sp>
    </p:spTree>
    <p:extLst>
      <p:ext uri="{BB962C8B-B14F-4D97-AF65-F5344CB8AC3E}">
        <p14:creationId xmlns:p14="http://schemas.microsoft.com/office/powerpoint/2010/main" val="437079615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1864</Words>
  <Application>Microsoft Office PowerPoint</Application>
  <PresentationFormat>와이드스크린</PresentationFormat>
  <Paragraphs>262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추억</vt:lpstr>
      <vt:lpstr>EDSR</vt:lpstr>
      <vt:lpstr>보충 설명</vt:lpstr>
      <vt:lpstr>PowerPoint 프레젠테이션</vt:lpstr>
      <vt:lpstr>PowerPoint 프레젠테이션</vt:lpstr>
      <vt:lpstr>개요</vt:lpstr>
      <vt:lpstr>PowerPoint 프레젠테이션</vt:lpstr>
      <vt:lpstr>PowerPoint 프레젠테이션</vt:lpstr>
      <vt:lpstr>PowerPoint 프레젠테이션</vt:lpstr>
      <vt:lpstr>PowerPoint 프레젠테이션</vt:lpstr>
      <vt:lpstr>네트워크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Code</vt:lpstr>
      <vt:lpstr>성능 테스트</vt:lpstr>
      <vt:lpstr>PowerPoint 프레젠테이션</vt:lpstr>
      <vt:lpstr>PowerPoint 프레젠테이션</vt:lpstr>
      <vt:lpstr>요약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FSRCNN</dc:title>
  <dc:creator>2356</dc:creator>
  <cp:lastModifiedBy>2356</cp:lastModifiedBy>
  <cp:revision>125</cp:revision>
  <dcterms:created xsi:type="dcterms:W3CDTF">2020-09-14T01:59:20Z</dcterms:created>
  <dcterms:modified xsi:type="dcterms:W3CDTF">2020-10-28T08:50:04Z</dcterms:modified>
</cp:coreProperties>
</file>